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258" r:id="rId2"/>
    <p:sldId id="259" r:id="rId3"/>
    <p:sldId id="264" r:id="rId4"/>
    <p:sldId id="298" r:id="rId5"/>
    <p:sldId id="266" r:id="rId6"/>
    <p:sldId id="265" r:id="rId7"/>
    <p:sldId id="296" r:id="rId8"/>
    <p:sldId id="297" r:id="rId9"/>
    <p:sldId id="274" r:id="rId10"/>
    <p:sldId id="267" r:id="rId11"/>
    <p:sldId id="268" r:id="rId12"/>
    <p:sldId id="269" r:id="rId13"/>
    <p:sldId id="270" r:id="rId14"/>
    <p:sldId id="272" r:id="rId15"/>
    <p:sldId id="275" r:id="rId16"/>
    <p:sldId id="276" r:id="rId17"/>
    <p:sldId id="277" r:id="rId18"/>
    <p:sldId id="278"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316" r:id="rId32"/>
    <p:sldId id="315" r:id="rId33"/>
    <p:sldId id="295" r:id="rId34"/>
    <p:sldId id="292" r:id="rId35"/>
    <p:sldId id="312" r:id="rId36"/>
    <p:sldId id="313" r:id="rId37"/>
    <p:sldId id="314" r:id="rId38"/>
    <p:sldId id="302" r:id="rId39"/>
    <p:sldId id="303" r:id="rId40"/>
    <p:sldId id="311" r:id="rId41"/>
    <p:sldId id="293" r:id="rId42"/>
    <p:sldId id="310" r:id="rId43"/>
    <p:sldId id="300" r:id="rId44"/>
    <p:sldId id="304" r:id="rId45"/>
    <p:sldId id="301" r:id="rId46"/>
    <p:sldId id="294" r:id="rId47"/>
    <p:sldId id="299" r:id="rId48"/>
    <p:sldId id="305" r:id="rId49"/>
    <p:sldId id="306" r:id="rId50"/>
    <p:sldId id="307" r:id="rId51"/>
    <p:sldId id="308" r:id="rId52"/>
    <p:sldId id="30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8E98F-7686-41C0-A43E-C35D1BC4C4F5}" v="1497" dt="2022-10-31T00:09:15.814"/>
    <p1510:client id="{3DA50C93-A790-4D16-81B3-E88DB4EF9313}" v="665" dt="2022-10-30T14:54:34.138"/>
    <p1510:client id="{48C86713-E575-4D81-8C98-A5B992A1A89E}" v="351" dt="2022-10-30T16:17:13.556"/>
    <p1510:client id="{6684099C-84A2-4A6D-B294-6330F5385A8E}" v="70" dt="2022-10-31T11:32:22.970"/>
    <p1510:client id="{AD7D2DFA-06AE-4932-A700-260F21F2EBF0}" v="733" dt="2022-10-30T15:38:21.508"/>
    <p1510:client id="{C688E91F-2701-4C29-B88A-463E0EAC4491}" v="227" dt="2022-10-30T14:03:14.141"/>
    <p1510:client id="{CF2DDA9A-F5CD-420C-BA73-B5B812820BB0}" v="1136" dt="2022-10-31T23:32:15.6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7CED5-0196-4D83-A6FA-726F05AC7A16}"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B816709A-D16B-4D5C-8996-BF77130660B9}">
      <dgm:prSet/>
      <dgm:spPr/>
      <dgm:t>
        <a:bodyPr/>
        <a:lstStyle/>
        <a:p>
          <a:r>
            <a:rPr lang="fr-FR" i="1"/>
            <a:t>C'est une librairie qui permet de concevoir des interfaces graphiques en Java.</a:t>
          </a:r>
          <a:endParaRPr lang="en-US"/>
        </a:p>
      </dgm:t>
    </dgm:pt>
    <dgm:pt modelId="{88A2BE45-DD99-44CB-A145-E5DAFC1BAC00}" type="parTrans" cxnId="{8BF4D42F-0300-4820-A974-5A42051359C1}">
      <dgm:prSet/>
      <dgm:spPr/>
      <dgm:t>
        <a:bodyPr/>
        <a:lstStyle/>
        <a:p>
          <a:endParaRPr lang="en-US"/>
        </a:p>
      </dgm:t>
    </dgm:pt>
    <dgm:pt modelId="{6DF3254E-B9B2-4084-AC6D-A191790BB337}" type="sibTrans" cxnId="{8BF4D42F-0300-4820-A974-5A42051359C1}">
      <dgm:prSet/>
      <dgm:spPr/>
      <dgm:t>
        <a:bodyPr/>
        <a:lstStyle/>
        <a:p>
          <a:endParaRPr lang="en-US"/>
        </a:p>
      </dgm:t>
    </dgm:pt>
    <dgm:pt modelId="{01B2EF9A-BCE6-489F-A3DC-524EB6605B6B}">
      <dgm:prSet/>
      <dgm:spPr/>
      <dgm:t>
        <a:bodyPr/>
        <a:lstStyle/>
        <a:p>
          <a:r>
            <a:rPr lang="fr-FR" i="1"/>
            <a:t>C'est la deuxième librairie de classes, après AWT qui permet de créer une interface utilisateur et de les gérer.  </a:t>
          </a:r>
          <a:endParaRPr lang="en-US"/>
        </a:p>
      </dgm:t>
    </dgm:pt>
    <dgm:pt modelId="{F5BC4673-7E93-48BB-9108-508C9B457B34}" type="parTrans" cxnId="{E10259D9-6A15-46E0-A3B5-B8A9FBA98665}">
      <dgm:prSet/>
      <dgm:spPr/>
      <dgm:t>
        <a:bodyPr/>
        <a:lstStyle/>
        <a:p>
          <a:endParaRPr lang="en-US"/>
        </a:p>
      </dgm:t>
    </dgm:pt>
    <dgm:pt modelId="{6FC627EF-E678-446A-8DE2-FEE383B19F5B}" type="sibTrans" cxnId="{E10259D9-6A15-46E0-A3B5-B8A9FBA98665}">
      <dgm:prSet/>
      <dgm:spPr/>
      <dgm:t>
        <a:bodyPr/>
        <a:lstStyle/>
        <a:p>
          <a:endParaRPr lang="en-US"/>
        </a:p>
      </dgm:t>
    </dgm:pt>
    <dgm:pt modelId="{68DBB378-56FD-4DD0-94E7-F58379A4C7B4}" type="pres">
      <dgm:prSet presAssocID="{8B67CED5-0196-4D83-A6FA-726F05AC7A16}" presName="vert0" presStyleCnt="0">
        <dgm:presLayoutVars>
          <dgm:dir/>
          <dgm:animOne val="branch"/>
          <dgm:animLvl val="lvl"/>
        </dgm:presLayoutVars>
      </dgm:prSet>
      <dgm:spPr/>
    </dgm:pt>
    <dgm:pt modelId="{F1D12BD5-F1D9-4C84-B91C-27E8FCC846B2}" type="pres">
      <dgm:prSet presAssocID="{B816709A-D16B-4D5C-8996-BF77130660B9}" presName="thickLine" presStyleLbl="alignNode1" presStyleIdx="0" presStyleCnt="2"/>
      <dgm:spPr/>
    </dgm:pt>
    <dgm:pt modelId="{7EA47114-BB60-4A50-849E-CF7E3EB2E4DA}" type="pres">
      <dgm:prSet presAssocID="{B816709A-D16B-4D5C-8996-BF77130660B9}" presName="horz1" presStyleCnt="0"/>
      <dgm:spPr/>
    </dgm:pt>
    <dgm:pt modelId="{4033F8BC-6DE4-42D0-82E0-2940CE699A5C}" type="pres">
      <dgm:prSet presAssocID="{B816709A-D16B-4D5C-8996-BF77130660B9}" presName="tx1" presStyleLbl="revTx" presStyleIdx="0" presStyleCnt="2"/>
      <dgm:spPr/>
    </dgm:pt>
    <dgm:pt modelId="{246D2A50-26D0-4CEA-A4DC-69644C100D5D}" type="pres">
      <dgm:prSet presAssocID="{B816709A-D16B-4D5C-8996-BF77130660B9}" presName="vert1" presStyleCnt="0"/>
      <dgm:spPr/>
    </dgm:pt>
    <dgm:pt modelId="{82FE5143-C4AC-4ACD-BC50-65F5A4C5689A}" type="pres">
      <dgm:prSet presAssocID="{01B2EF9A-BCE6-489F-A3DC-524EB6605B6B}" presName="thickLine" presStyleLbl="alignNode1" presStyleIdx="1" presStyleCnt="2"/>
      <dgm:spPr/>
    </dgm:pt>
    <dgm:pt modelId="{812487DF-D380-4D84-BEB7-69688FC99AD9}" type="pres">
      <dgm:prSet presAssocID="{01B2EF9A-BCE6-489F-A3DC-524EB6605B6B}" presName="horz1" presStyleCnt="0"/>
      <dgm:spPr/>
    </dgm:pt>
    <dgm:pt modelId="{01ABC8BA-6258-41CE-A669-FBC746C6FA00}" type="pres">
      <dgm:prSet presAssocID="{01B2EF9A-BCE6-489F-A3DC-524EB6605B6B}" presName="tx1" presStyleLbl="revTx" presStyleIdx="1" presStyleCnt="2"/>
      <dgm:spPr/>
    </dgm:pt>
    <dgm:pt modelId="{A4601D1C-0769-47EE-9C07-8D2FA1FD64D5}" type="pres">
      <dgm:prSet presAssocID="{01B2EF9A-BCE6-489F-A3DC-524EB6605B6B}" presName="vert1" presStyleCnt="0"/>
      <dgm:spPr/>
    </dgm:pt>
  </dgm:ptLst>
  <dgm:cxnLst>
    <dgm:cxn modelId="{8BF4D42F-0300-4820-A974-5A42051359C1}" srcId="{8B67CED5-0196-4D83-A6FA-726F05AC7A16}" destId="{B816709A-D16B-4D5C-8996-BF77130660B9}" srcOrd="0" destOrd="0" parTransId="{88A2BE45-DD99-44CB-A145-E5DAFC1BAC00}" sibTransId="{6DF3254E-B9B2-4084-AC6D-A191790BB337}"/>
    <dgm:cxn modelId="{E7316375-DCC3-49FD-B2AD-B5433997CB84}" type="presOf" srcId="{01B2EF9A-BCE6-489F-A3DC-524EB6605B6B}" destId="{01ABC8BA-6258-41CE-A669-FBC746C6FA00}" srcOrd="0" destOrd="0" presId="urn:microsoft.com/office/officeart/2008/layout/LinedList"/>
    <dgm:cxn modelId="{9AD6ACD2-1235-43C9-B073-D775020DA774}" type="presOf" srcId="{B816709A-D16B-4D5C-8996-BF77130660B9}" destId="{4033F8BC-6DE4-42D0-82E0-2940CE699A5C}" srcOrd="0" destOrd="0" presId="urn:microsoft.com/office/officeart/2008/layout/LinedList"/>
    <dgm:cxn modelId="{283B35D4-A481-4029-B259-5017C2BDB529}" type="presOf" srcId="{8B67CED5-0196-4D83-A6FA-726F05AC7A16}" destId="{68DBB378-56FD-4DD0-94E7-F58379A4C7B4}" srcOrd="0" destOrd="0" presId="urn:microsoft.com/office/officeart/2008/layout/LinedList"/>
    <dgm:cxn modelId="{E10259D9-6A15-46E0-A3B5-B8A9FBA98665}" srcId="{8B67CED5-0196-4D83-A6FA-726F05AC7A16}" destId="{01B2EF9A-BCE6-489F-A3DC-524EB6605B6B}" srcOrd="1" destOrd="0" parTransId="{F5BC4673-7E93-48BB-9108-508C9B457B34}" sibTransId="{6FC627EF-E678-446A-8DE2-FEE383B19F5B}"/>
    <dgm:cxn modelId="{A1828B72-D9ED-43B2-B607-395C2F49FA47}" type="presParOf" srcId="{68DBB378-56FD-4DD0-94E7-F58379A4C7B4}" destId="{F1D12BD5-F1D9-4C84-B91C-27E8FCC846B2}" srcOrd="0" destOrd="0" presId="urn:microsoft.com/office/officeart/2008/layout/LinedList"/>
    <dgm:cxn modelId="{C2E0908C-D448-4172-8CBB-F8677CC99EB1}" type="presParOf" srcId="{68DBB378-56FD-4DD0-94E7-F58379A4C7B4}" destId="{7EA47114-BB60-4A50-849E-CF7E3EB2E4DA}" srcOrd="1" destOrd="0" presId="urn:microsoft.com/office/officeart/2008/layout/LinedList"/>
    <dgm:cxn modelId="{BC47FC59-B151-44CF-B65C-AAF9D47D9025}" type="presParOf" srcId="{7EA47114-BB60-4A50-849E-CF7E3EB2E4DA}" destId="{4033F8BC-6DE4-42D0-82E0-2940CE699A5C}" srcOrd="0" destOrd="0" presId="urn:microsoft.com/office/officeart/2008/layout/LinedList"/>
    <dgm:cxn modelId="{F9EEE795-E8E2-4F66-8A50-C25FFAAB9631}" type="presParOf" srcId="{7EA47114-BB60-4A50-849E-CF7E3EB2E4DA}" destId="{246D2A50-26D0-4CEA-A4DC-69644C100D5D}" srcOrd="1" destOrd="0" presId="urn:microsoft.com/office/officeart/2008/layout/LinedList"/>
    <dgm:cxn modelId="{B6049F96-100C-44B8-BA80-8C1B430028AC}" type="presParOf" srcId="{68DBB378-56FD-4DD0-94E7-F58379A4C7B4}" destId="{82FE5143-C4AC-4ACD-BC50-65F5A4C5689A}" srcOrd="2" destOrd="0" presId="urn:microsoft.com/office/officeart/2008/layout/LinedList"/>
    <dgm:cxn modelId="{042F5FB0-97EE-4805-AB27-2BD837AD49D0}" type="presParOf" srcId="{68DBB378-56FD-4DD0-94E7-F58379A4C7B4}" destId="{812487DF-D380-4D84-BEB7-69688FC99AD9}" srcOrd="3" destOrd="0" presId="urn:microsoft.com/office/officeart/2008/layout/LinedList"/>
    <dgm:cxn modelId="{DF6EDF7C-248D-4265-80A8-DD5FC7A30D24}" type="presParOf" srcId="{812487DF-D380-4D84-BEB7-69688FC99AD9}" destId="{01ABC8BA-6258-41CE-A669-FBC746C6FA00}" srcOrd="0" destOrd="0" presId="urn:microsoft.com/office/officeart/2008/layout/LinedList"/>
    <dgm:cxn modelId="{F18AB8A6-6A68-408F-9DCC-8A6FB2999F84}" type="presParOf" srcId="{812487DF-D380-4D84-BEB7-69688FC99AD9}" destId="{A4601D1C-0769-47EE-9C07-8D2FA1FD64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7CED5-0196-4D83-A6FA-726F05AC7A1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816709A-D16B-4D5C-8996-BF77130660B9}">
      <dgm:prSet/>
      <dgm:spPr/>
      <dgm:t>
        <a:bodyPr/>
        <a:lstStyle/>
        <a:p>
          <a:r>
            <a:rPr lang="fr-FR" i="0" dirty="0">
              <a:latin typeface="Calibri"/>
              <a:cs typeface="Calibri"/>
            </a:rPr>
            <a:t>un conteneur qui implémente le motif de conception </a:t>
          </a:r>
          <a:r>
            <a:rPr lang="fr-FR" i="0" dirty="0" err="1">
              <a:latin typeface="Calibri"/>
              <a:cs typeface="Calibri"/>
            </a:rPr>
            <a:t>IoC</a:t>
          </a:r>
          <a:r>
            <a:rPr lang="fr-FR" i="0" dirty="0">
              <a:latin typeface="Calibri"/>
              <a:cs typeface="Calibri"/>
            </a:rPr>
            <a:t> (Inversion of Control). Ce conteneur prend en charge la création, la gestion du cycle de vie et les dépendances des objets qu'il gère.</a:t>
          </a:r>
          <a:endParaRPr lang="en-US" i="0" dirty="0">
            <a:latin typeface="Calibri"/>
            <a:cs typeface="Calibri"/>
          </a:endParaRPr>
        </a:p>
      </dgm:t>
    </dgm:pt>
    <dgm:pt modelId="{88A2BE45-DD99-44CB-A145-E5DAFC1BAC00}" type="parTrans" cxnId="{8BF4D42F-0300-4820-A974-5A42051359C1}">
      <dgm:prSet/>
      <dgm:spPr/>
      <dgm:t>
        <a:bodyPr/>
        <a:lstStyle/>
        <a:p>
          <a:endParaRPr lang="en-US"/>
        </a:p>
      </dgm:t>
    </dgm:pt>
    <dgm:pt modelId="{6DF3254E-B9B2-4084-AC6D-A191790BB337}" type="sibTrans" cxnId="{8BF4D42F-0300-4820-A974-5A42051359C1}">
      <dgm:prSet/>
      <dgm:spPr/>
      <dgm:t>
        <a:bodyPr/>
        <a:lstStyle/>
        <a:p>
          <a:endParaRPr lang="en-US"/>
        </a:p>
      </dgm:t>
    </dgm:pt>
    <dgm:pt modelId="{01B2EF9A-BCE6-489F-A3DC-524EB6605B6B}">
      <dgm:prSet/>
      <dgm:spPr/>
      <dgm:t>
        <a:bodyPr/>
        <a:lstStyle/>
        <a:p>
          <a:r>
            <a:rPr lang="fr-FR" i="0" dirty="0">
              <a:latin typeface="Calibri"/>
              <a:cs typeface="Calibri"/>
            </a:rPr>
            <a:t>La définition de ces objets est faite dans la déclaration du contexte de Spring dans un fichier de configuration XML ou partiellement réalisée en utilisant des annotations.</a:t>
          </a:r>
          <a:endParaRPr lang="en-US" i="0" dirty="0">
            <a:latin typeface="Calibri"/>
            <a:cs typeface="Calibri"/>
          </a:endParaRPr>
        </a:p>
      </dgm:t>
    </dgm:pt>
    <dgm:pt modelId="{F5BC4673-7E93-48BB-9108-508C9B457B34}" type="parTrans" cxnId="{E10259D9-6A15-46E0-A3B5-B8A9FBA98665}">
      <dgm:prSet/>
      <dgm:spPr/>
      <dgm:t>
        <a:bodyPr/>
        <a:lstStyle/>
        <a:p>
          <a:endParaRPr lang="en-US"/>
        </a:p>
      </dgm:t>
    </dgm:pt>
    <dgm:pt modelId="{6FC627EF-E678-446A-8DE2-FEE383B19F5B}" type="sibTrans" cxnId="{E10259D9-6A15-46E0-A3B5-B8A9FBA98665}">
      <dgm:prSet/>
      <dgm:spPr/>
      <dgm:t>
        <a:bodyPr/>
        <a:lstStyle/>
        <a:p>
          <a:endParaRPr lang="en-US"/>
        </a:p>
      </dgm:t>
    </dgm:pt>
    <dgm:pt modelId="{D067D985-7854-4A93-99A4-E85B866313CA}">
      <dgm:prSet phldr="0"/>
      <dgm:spPr/>
      <dgm:t>
        <a:bodyPr/>
        <a:lstStyle/>
        <a:p>
          <a:pPr rtl="0"/>
          <a:r>
            <a:rPr lang="fr-FR" i="0" dirty="0">
              <a:latin typeface="Calibri"/>
              <a:cs typeface="Calibri"/>
            </a:rPr>
            <a:t>Pour mettre en oeuvre certaines fonctionnalités, Spring a recourt à la programmation orientée aspect (AOP : Aspect Oriented Programming).</a:t>
          </a:r>
        </a:p>
      </dgm:t>
    </dgm:pt>
    <dgm:pt modelId="{0EE8D123-59F0-4FAB-AEEE-DE16584D2888}" type="parTrans" cxnId="{B44EE7C7-C9B4-4452-A188-55857E00EC66}">
      <dgm:prSet/>
      <dgm:spPr/>
    </dgm:pt>
    <dgm:pt modelId="{23827198-BCB5-4229-B10F-96C11E4CC205}" type="sibTrans" cxnId="{B44EE7C7-C9B4-4452-A188-55857E00EC66}">
      <dgm:prSet/>
      <dgm:spPr/>
    </dgm:pt>
    <dgm:pt modelId="{071D699B-D46D-425D-95C0-CBD9B198B770}" type="pres">
      <dgm:prSet presAssocID="{8B67CED5-0196-4D83-A6FA-726F05AC7A16}" presName="vert0" presStyleCnt="0">
        <dgm:presLayoutVars>
          <dgm:dir/>
          <dgm:animOne val="branch"/>
          <dgm:animLvl val="lvl"/>
        </dgm:presLayoutVars>
      </dgm:prSet>
      <dgm:spPr/>
    </dgm:pt>
    <dgm:pt modelId="{EF02F5EB-C602-48CC-8218-13FAE29A2A0D}" type="pres">
      <dgm:prSet presAssocID="{B816709A-D16B-4D5C-8996-BF77130660B9}" presName="thickLine" presStyleLbl="alignNode1" presStyleIdx="0" presStyleCnt="3"/>
      <dgm:spPr/>
    </dgm:pt>
    <dgm:pt modelId="{13D5FA1F-805D-4C4C-A9F5-0FCB9F114307}" type="pres">
      <dgm:prSet presAssocID="{B816709A-D16B-4D5C-8996-BF77130660B9}" presName="horz1" presStyleCnt="0"/>
      <dgm:spPr/>
    </dgm:pt>
    <dgm:pt modelId="{380CF8BD-AFB5-40AD-8FFD-71907E4E77AA}" type="pres">
      <dgm:prSet presAssocID="{B816709A-D16B-4D5C-8996-BF77130660B9}" presName="tx1" presStyleLbl="revTx" presStyleIdx="0" presStyleCnt="3"/>
      <dgm:spPr/>
    </dgm:pt>
    <dgm:pt modelId="{C936FE1A-E436-42F2-AB1A-95601C2E7235}" type="pres">
      <dgm:prSet presAssocID="{B816709A-D16B-4D5C-8996-BF77130660B9}" presName="vert1" presStyleCnt="0"/>
      <dgm:spPr/>
    </dgm:pt>
    <dgm:pt modelId="{DDE66A8D-ACEE-428A-A682-DE39D340A3E5}" type="pres">
      <dgm:prSet presAssocID="{01B2EF9A-BCE6-489F-A3DC-524EB6605B6B}" presName="thickLine" presStyleLbl="alignNode1" presStyleIdx="1" presStyleCnt="3"/>
      <dgm:spPr/>
    </dgm:pt>
    <dgm:pt modelId="{5A9C5C37-286E-4168-835A-DAB1B5BB409D}" type="pres">
      <dgm:prSet presAssocID="{01B2EF9A-BCE6-489F-A3DC-524EB6605B6B}" presName="horz1" presStyleCnt="0"/>
      <dgm:spPr/>
    </dgm:pt>
    <dgm:pt modelId="{C8348099-83C6-48AE-AA3A-4C8451C4D035}" type="pres">
      <dgm:prSet presAssocID="{01B2EF9A-BCE6-489F-A3DC-524EB6605B6B}" presName="tx1" presStyleLbl="revTx" presStyleIdx="1" presStyleCnt="3"/>
      <dgm:spPr/>
    </dgm:pt>
    <dgm:pt modelId="{CFF0228C-B334-49E6-8336-1EEE26DBB3F3}" type="pres">
      <dgm:prSet presAssocID="{01B2EF9A-BCE6-489F-A3DC-524EB6605B6B}" presName="vert1" presStyleCnt="0"/>
      <dgm:spPr/>
    </dgm:pt>
    <dgm:pt modelId="{312B7191-C0AA-421B-A394-627B02749ECF}" type="pres">
      <dgm:prSet presAssocID="{D067D985-7854-4A93-99A4-E85B866313CA}" presName="thickLine" presStyleLbl="alignNode1" presStyleIdx="2" presStyleCnt="3"/>
      <dgm:spPr/>
    </dgm:pt>
    <dgm:pt modelId="{88E3CA27-F835-4062-813F-1295B04E3A30}" type="pres">
      <dgm:prSet presAssocID="{D067D985-7854-4A93-99A4-E85B866313CA}" presName="horz1" presStyleCnt="0"/>
      <dgm:spPr/>
    </dgm:pt>
    <dgm:pt modelId="{382C83AD-BBC6-443A-A348-B543E74C0986}" type="pres">
      <dgm:prSet presAssocID="{D067D985-7854-4A93-99A4-E85B866313CA}" presName="tx1" presStyleLbl="revTx" presStyleIdx="2" presStyleCnt="3"/>
      <dgm:spPr/>
    </dgm:pt>
    <dgm:pt modelId="{ADD2B2EE-F284-4878-87E8-B1781F8BEBE2}" type="pres">
      <dgm:prSet presAssocID="{D067D985-7854-4A93-99A4-E85B866313CA}" presName="vert1" presStyleCnt="0"/>
      <dgm:spPr/>
    </dgm:pt>
  </dgm:ptLst>
  <dgm:cxnLst>
    <dgm:cxn modelId="{8BF4D42F-0300-4820-A974-5A42051359C1}" srcId="{8B67CED5-0196-4D83-A6FA-726F05AC7A16}" destId="{B816709A-D16B-4D5C-8996-BF77130660B9}" srcOrd="0" destOrd="0" parTransId="{88A2BE45-DD99-44CB-A145-E5DAFC1BAC00}" sibTransId="{6DF3254E-B9B2-4084-AC6D-A191790BB337}"/>
    <dgm:cxn modelId="{ECC3808C-1D75-4D73-BF2B-9C319E30B3D2}" type="presOf" srcId="{D067D985-7854-4A93-99A4-E85B866313CA}" destId="{382C83AD-BBC6-443A-A348-B543E74C0986}" srcOrd="0" destOrd="0" presId="urn:microsoft.com/office/officeart/2008/layout/LinedList"/>
    <dgm:cxn modelId="{8C2A3CAC-C1AC-4DF1-9034-398D4060C350}" type="presOf" srcId="{01B2EF9A-BCE6-489F-A3DC-524EB6605B6B}" destId="{C8348099-83C6-48AE-AA3A-4C8451C4D035}" srcOrd="0" destOrd="0" presId="urn:microsoft.com/office/officeart/2008/layout/LinedList"/>
    <dgm:cxn modelId="{B44EE7C7-C9B4-4452-A188-55857E00EC66}" srcId="{8B67CED5-0196-4D83-A6FA-726F05AC7A16}" destId="{D067D985-7854-4A93-99A4-E85B866313CA}" srcOrd="2" destOrd="0" parTransId="{0EE8D123-59F0-4FAB-AEEE-DE16584D2888}" sibTransId="{23827198-BCB5-4229-B10F-96C11E4CC205}"/>
    <dgm:cxn modelId="{B991B5CD-FEF5-4C75-BA40-3861BF744C27}" type="presOf" srcId="{B816709A-D16B-4D5C-8996-BF77130660B9}" destId="{380CF8BD-AFB5-40AD-8FFD-71907E4E77AA}" srcOrd="0" destOrd="0" presId="urn:microsoft.com/office/officeart/2008/layout/LinedList"/>
    <dgm:cxn modelId="{E10259D9-6A15-46E0-A3B5-B8A9FBA98665}" srcId="{8B67CED5-0196-4D83-A6FA-726F05AC7A16}" destId="{01B2EF9A-BCE6-489F-A3DC-524EB6605B6B}" srcOrd="1" destOrd="0" parTransId="{F5BC4673-7E93-48BB-9108-508C9B457B34}" sibTransId="{6FC627EF-E678-446A-8DE2-FEE383B19F5B}"/>
    <dgm:cxn modelId="{626AC8FC-4185-49D6-8195-B0ADA4DC4664}" type="presOf" srcId="{8B67CED5-0196-4D83-A6FA-726F05AC7A16}" destId="{071D699B-D46D-425D-95C0-CBD9B198B770}" srcOrd="0" destOrd="0" presId="urn:microsoft.com/office/officeart/2008/layout/LinedList"/>
    <dgm:cxn modelId="{A221A508-9F4D-4A5D-BAE0-73E8A21C52D4}" type="presParOf" srcId="{071D699B-D46D-425D-95C0-CBD9B198B770}" destId="{EF02F5EB-C602-48CC-8218-13FAE29A2A0D}" srcOrd="0" destOrd="0" presId="urn:microsoft.com/office/officeart/2008/layout/LinedList"/>
    <dgm:cxn modelId="{A1FAC1C1-0C43-4A6B-B1D0-AA06A2BDC8A6}" type="presParOf" srcId="{071D699B-D46D-425D-95C0-CBD9B198B770}" destId="{13D5FA1F-805D-4C4C-A9F5-0FCB9F114307}" srcOrd="1" destOrd="0" presId="urn:microsoft.com/office/officeart/2008/layout/LinedList"/>
    <dgm:cxn modelId="{24BE13D5-A02C-4C7B-81B4-F85523C21AEA}" type="presParOf" srcId="{13D5FA1F-805D-4C4C-A9F5-0FCB9F114307}" destId="{380CF8BD-AFB5-40AD-8FFD-71907E4E77AA}" srcOrd="0" destOrd="0" presId="urn:microsoft.com/office/officeart/2008/layout/LinedList"/>
    <dgm:cxn modelId="{6982F87F-5C68-4D43-9035-DDB554DD8B52}" type="presParOf" srcId="{13D5FA1F-805D-4C4C-A9F5-0FCB9F114307}" destId="{C936FE1A-E436-42F2-AB1A-95601C2E7235}" srcOrd="1" destOrd="0" presId="urn:microsoft.com/office/officeart/2008/layout/LinedList"/>
    <dgm:cxn modelId="{0EE22821-17EA-405F-B042-BD4E76F96B5F}" type="presParOf" srcId="{071D699B-D46D-425D-95C0-CBD9B198B770}" destId="{DDE66A8D-ACEE-428A-A682-DE39D340A3E5}" srcOrd="2" destOrd="0" presId="urn:microsoft.com/office/officeart/2008/layout/LinedList"/>
    <dgm:cxn modelId="{E8E54388-EC68-4324-A0FF-8377F1EDA2A9}" type="presParOf" srcId="{071D699B-D46D-425D-95C0-CBD9B198B770}" destId="{5A9C5C37-286E-4168-835A-DAB1B5BB409D}" srcOrd="3" destOrd="0" presId="urn:microsoft.com/office/officeart/2008/layout/LinedList"/>
    <dgm:cxn modelId="{0D82A79A-82A0-418E-B22B-D026A436CB2F}" type="presParOf" srcId="{5A9C5C37-286E-4168-835A-DAB1B5BB409D}" destId="{C8348099-83C6-48AE-AA3A-4C8451C4D035}" srcOrd="0" destOrd="0" presId="urn:microsoft.com/office/officeart/2008/layout/LinedList"/>
    <dgm:cxn modelId="{2F58172B-2B6F-45BA-8B19-46F741B8F24D}" type="presParOf" srcId="{5A9C5C37-286E-4168-835A-DAB1B5BB409D}" destId="{CFF0228C-B334-49E6-8336-1EEE26DBB3F3}" srcOrd="1" destOrd="0" presId="urn:microsoft.com/office/officeart/2008/layout/LinedList"/>
    <dgm:cxn modelId="{A51E5428-DE9A-461E-AC1E-C9F1C40D6B72}" type="presParOf" srcId="{071D699B-D46D-425D-95C0-CBD9B198B770}" destId="{312B7191-C0AA-421B-A394-627B02749ECF}" srcOrd="4" destOrd="0" presId="urn:microsoft.com/office/officeart/2008/layout/LinedList"/>
    <dgm:cxn modelId="{56F98168-D5ED-43C8-9AC9-B5FE81BC8A06}" type="presParOf" srcId="{071D699B-D46D-425D-95C0-CBD9B198B770}" destId="{88E3CA27-F835-4062-813F-1295B04E3A30}" srcOrd="5" destOrd="0" presId="urn:microsoft.com/office/officeart/2008/layout/LinedList"/>
    <dgm:cxn modelId="{4AD793EC-9FF1-40B3-8AA7-973CACFBE192}" type="presParOf" srcId="{88E3CA27-F835-4062-813F-1295B04E3A30}" destId="{382C83AD-BBC6-443A-A348-B543E74C0986}" srcOrd="0" destOrd="0" presId="urn:microsoft.com/office/officeart/2008/layout/LinedList"/>
    <dgm:cxn modelId="{AD51AF14-8E84-4FD5-A4C0-3356458E1A4C}" type="presParOf" srcId="{88E3CA27-F835-4062-813F-1295B04E3A30}" destId="{ADD2B2EE-F284-4878-87E8-B1781F8BEB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A397D5-CF96-456F-B84E-5C307CEED1D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B8DA83B-E73C-41F3-9BD8-7040532F70A4}">
      <dgm:prSet/>
      <dgm:spPr/>
      <dgm:t>
        <a:bodyPr/>
        <a:lstStyle/>
        <a:p>
          <a:r>
            <a:rPr lang="fr-FR" b="0" dirty="0">
              <a:latin typeface="Calibri"/>
              <a:cs typeface="Calibri"/>
            </a:rPr>
            <a:t>chaque serpent est contrôlé par les touches spécifiés par le programmeur. </a:t>
          </a:r>
          <a:endParaRPr lang="en-US" b="0" dirty="0">
            <a:latin typeface="Calibri"/>
            <a:cs typeface="Calibri"/>
          </a:endParaRPr>
        </a:p>
      </dgm:t>
    </dgm:pt>
    <dgm:pt modelId="{4B22EF75-DAE0-41C8-B718-D86C811FC0F7}" type="parTrans" cxnId="{887F18F0-2ED4-453D-A2A2-BD42DA1DA593}">
      <dgm:prSet/>
      <dgm:spPr/>
      <dgm:t>
        <a:bodyPr/>
        <a:lstStyle/>
        <a:p>
          <a:endParaRPr lang="en-US"/>
        </a:p>
      </dgm:t>
    </dgm:pt>
    <dgm:pt modelId="{8D0EFEE6-8595-4B2E-86A0-E3B63B99B3E2}" type="sibTrans" cxnId="{887F18F0-2ED4-453D-A2A2-BD42DA1DA593}">
      <dgm:prSet/>
      <dgm:spPr/>
      <dgm:t>
        <a:bodyPr/>
        <a:lstStyle/>
        <a:p>
          <a:endParaRPr lang="en-US"/>
        </a:p>
      </dgm:t>
    </dgm:pt>
    <dgm:pt modelId="{FD90FA40-84B2-4153-8A40-A0D21C73BBC4}">
      <dgm:prSet/>
      <dgm:spPr/>
      <dgm:t>
        <a:bodyPr/>
        <a:lstStyle/>
        <a:p>
          <a:r>
            <a:rPr lang="fr-FR" b="0" dirty="0">
              <a:latin typeface="Calibri"/>
              <a:cs typeface="Calibri"/>
            </a:rPr>
            <a:t>Initialement, le serpent a 4 articulations.</a:t>
          </a:r>
          <a:endParaRPr lang="en-US" b="0" dirty="0">
            <a:latin typeface="Calibri"/>
            <a:cs typeface="Calibri"/>
          </a:endParaRPr>
        </a:p>
      </dgm:t>
    </dgm:pt>
    <dgm:pt modelId="{3110D618-4E73-4775-B667-52FAAD528065}" type="parTrans" cxnId="{E2919180-8EE9-4643-8E18-E711F29ABE70}">
      <dgm:prSet/>
      <dgm:spPr/>
      <dgm:t>
        <a:bodyPr/>
        <a:lstStyle/>
        <a:p>
          <a:endParaRPr lang="en-US"/>
        </a:p>
      </dgm:t>
    </dgm:pt>
    <dgm:pt modelId="{71F2DCF5-EE08-4AE6-B62E-34B06FE6FA76}" type="sibTrans" cxnId="{E2919180-8EE9-4643-8E18-E711F29ABE70}">
      <dgm:prSet/>
      <dgm:spPr/>
      <dgm:t>
        <a:bodyPr/>
        <a:lstStyle/>
        <a:p>
          <a:endParaRPr lang="en-US"/>
        </a:p>
      </dgm:t>
    </dgm:pt>
    <dgm:pt modelId="{52B7CC4B-65A2-42D0-A655-2249E8492101}">
      <dgm:prSet/>
      <dgm:spPr/>
      <dgm:t>
        <a:bodyPr/>
        <a:lstStyle/>
        <a:p>
          <a:r>
            <a:rPr lang="fr-FR" b="0" dirty="0">
              <a:latin typeface="Calibri"/>
              <a:cs typeface="Calibri"/>
            </a:rPr>
            <a:t>Si on va lancer le jeu en local , il se déclenche immédiatement après spécification de nombre de serpents préféré </a:t>
          </a:r>
          <a:endParaRPr lang="en-US" b="0" dirty="0">
            <a:latin typeface="Calibri"/>
            <a:cs typeface="Calibri"/>
          </a:endParaRPr>
        </a:p>
      </dgm:t>
    </dgm:pt>
    <dgm:pt modelId="{09EA3B3E-8095-4EE8-9699-A91EA450A24F}" type="parTrans" cxnId="{5BCAD0F5-0E40-4124-89D1-4202C71429BC}">
      <dgm:prSet/>
      <dgm:spPr/>
      <dgm:t>
        <a:bodyPr/>
        <a:lstStyle/>
        <a:p>
          <a:endParaRPr lang="en-US"/>
        </a:p>
      </dgm:t>
    </dgm:pt>
    <dgm:pt modelId="{157F69E7-6483-47A3-9D6E-244A9BF35EC7}" type="sibTrans" cxnId="{5BCAD0F5-0E40-4124-89D1-4202C71429BC}">
      <dgm:prSet/>
      <dgm:spPr/>
      <dgm:t>
        <a:bodyPr/>
        <a:lstStyle/>
        <a:p>
          <a:endParaRPr lang="en-US"/>
        </a:p>
      </dgm:t>
    </dgm:pt>
    <dgm:pt modelId="{4BA262C6-8799-4DF8-8AC7-0A2091674452}">
      <dgm:prSet/>
      <dgm:spPr/>
      <dgm:t>
        <a:bodyPr/>
        <a:lstStyle/>
        <a:p>
          <a:r>
            <a:rPr lang="fr-FR" b="0" dirty="0">
              <a:latin typeface="Calibri"/>
              <a:cs typeface="Calibri"/>
            </a:rPr>
            <a:t>Sinon ( plusieurs joueurs sur la même scène de jeu ) : un premier va lancer la scène du jeu en cliquant sur le bouton 'placer le serveur' et choisir le nombre de joueurs qui vont rejoindre le jeu . Puis, tous les autres joueurs peuvent rejoindre le jeu en cliquant sur 'rejoignez le jeu' </a:t>
          </a:r>
          <a:endParaRPr lang="en-US" b="0" dirty="0">
            <a:latin typeface="Calibri"/>
            <a:cs typeface="Calibri"/>
          </a:endParaRPr>
        </a:p>
      </dgm:t>
    </dgm:pt>
    <dgm:pt modelId="{9E1CBA24-D903-4C7B-8AF0-4336DC45ED9B}" type="parTrans" cxnId="{27C78C09-6910-4E15-A2BC-1A0DEB7D4E4C}">
      <dgm:prSet/>
      <dgm:spPr/>
      <dgm:t>
        <a:bodyPr/>
        <a:lstStyle/>
        <a:p>
          <a:endParaRPr lang="en-US"/>
        </a:p>
      </dgm:t>
    </dgm:pt>
    <dgm:pt modelId="{CEB4ECE0-44FF-46A8-829A-2F52A007FB79}" type="sibTrans" cxnId="{27C78C09-6910-4E15-A2BC-1A0DEB7D4E4C}">
      <dgm:prSet/>
      <dgm:spPr/>
      <dgm:t>
        <a:bodyPr/>
        <a:lstStyle/>
        <a:p>
          <a:endParaRPr lang="en-US"/>
        </a:p>
      </dgm:t>
    </dgm:pt>
    <dgm:pt modelId="{20479CEB-A2A3-4CC1-8BE7-80DBFAADF98C}" type="pres">
      <dgm:prSet presAssocID="{A3A397D5-CF96-456F-B84E-5C307CEED1D0}" presName="linear" presStyleCnt="0">
        <dgm:presLayoutVars>
          <dgm:animLvl val="lvl"/>
          <dgm:resizeHandles val="exact"/>
        </dgm:presLayoutVars>
      </dgm:prSet>
      <dgm:spPr/>
    </dgm:pt>
    <dgm:pt modelId="{B2EDF798-13AB-465C-B789-8BB634803145}" type="pres">
      <dgm:prSet presAssocID="{EB8DA83B-E73C-41F3-9BD8-7040532F70A4}" presName="parentText" presStyleLbl="node1" presStyleIdx="0" presStyleCnt="4">
        <dgm:presLayoutVars>
          <dgm:chMax val="0"/>
          <dgm:bulletEnabled val="1"/>
        </dgm:presLayoutVars>
      </dgm:prSet>
      <dgm:spPr/>
    </dgm:pt>
    <dgm:pt modelId="{8340631D-7709-4C0C-ACB6-0B5F35BEACC5}" type="pres">
      <dgm:prSet presAssocID="{8D0EFEE6-8595-4B2E-86A0-E3B63B99B3E2}" presName="spacer" presStyleCnt="0"/>
      <dgm:spPr/>
    </dgm:pt>
    <dgm:pt modelId="{AF4E5409-F7BD-4707-958A-7621B9B6000E}" type="pres">
      <dgm:prSet presAssocID="{FD90FA40-84B2-4153-8A40-A0D21C73BBC4}" presName="parentText" presStyleLbl="node1" presStyleIdx="1" presStyleCnt="4">
        <dgm:presLayoutVars>
          <dgm:chMax val="0"/>
          <dgm:bulletEnabled val="1"/>
        </dgm:presLayoutVars>
      </dgm:prSet>
      <dgm:spPr/>
    </dgm:pt>
    <dgm:pt modelId="{7EFF3F7E-98E7-46F8-AA3C-5B8DD5FC1F33}" type="pres">
      <dgm:prSet presAssocID="{71F2DCF5-EE08-4AE6-B62E-34B06FE6FA76}" presName="spacer" presStyleCnt="0"/>
      <dgm:spPr/>
    </dgm:pt>
    <dgm:pt modelId="{E1022C99-AC44-4A98-A49C-A068D9DD6FB9}" type="pres">
      <dgm:prSet presAssocID="{52B7CC4B-65A2-42D0-A655-2249E8492101}" presName="parentText" presStyleLbl="node1" presStyleIdx="2" presStyleCnt="4">
        <dgm:presLayoutVars>
          <dgm:chMax val="0"/>
          <dgm:bulletEnabled val="1"/>
        </dgm:presLayoutVars>
      </dgm:prSet>
      <dgm:spPr/>
    </dgm:pt>
    <dgm:pt modelId="{6C1EA3E9-336C-4401-BAD8-F4D1A9C02FC4}" type="pres">
      <dgm:prSet presAssocID="{157F69E7-6483-47A3-9D6E-244A9BF35EC7}" presName="spacer" presStyleCnt="0"/>
      <dgm:spPr/>
    </dgm:pt>
    <dgm:pt modelId="{A3E2B882-3175-48B8-BA6B-DFB3C85CF28B}" type="pres">
      <dgm:prSet presAssocID="{4BA262C6-8799-4DF8-8AC7-0A2091674452}" presName="parentText" presStyleLbl="node1" presStyleIdx="3" presStyleCnt="4">
        <dgm:presLayoutVars>
          <dgm:chMax val="0"/>
          <dgm:bulletEnabled val="1"/>
        </dgm:presLayoutVars>
      </dgm:prSet>
      <dgm:spPr/>
    </dgm:pt>
  </dgm:ptLst>
  <dgm:cxnLst>
    <dgm:cxn modelId="{BD5B0E08-D079-447D-B65C-71DC773894EA}" type="presOf" srcId="{4BA262C6-8799-4DF8-8AC7-0A2091674452}" destId="{A3E2B882-3175-48B8-BA6B-DFB3C85CF28B}" srcOrd="0" destOrd="0" presId="urn:microsoft.com/office/officeart/2005/8/layout/vList2"/>
    <dgm:cxn modelId="{27C78C09-6910-4E15-A2BC-1A0DEB7D4E4C}" srcId="{A3A397D5-CF96-456F-B84E-5C307CEED1D0}" destId="{4BA262C6-8799-4DF8-8AC7-0A2091674452}" srcOrd="3" destOrd="0" parTransId="{9E1CBA24-D903-4C7B-8AF0-4336DC45ED9B}" sibTransId="{CEB4ECE0-44FF-46A8-829A-2F52A007FB79}"/>
    <dgm:cxn modelId="{B6A0BB3D-7930-4F78-BFA2-C3765609523A}" type="presOf" srcId="{FD90FA40-84B2-4153-8A40-A0D21C73BBC4}" destId="{AF4E5409-F7BD-4707-958A-7621B9B6000E}" srcOrd="0" destOrd="0" presId="urn:microsoft.com/office/officeart/2005/8/layout/vList2"/>
    <dgm:cxn modelId="{2B36E743-A8A7-41A8-AE3A-11A3D71E7335}" type="presOf" srcId="{A3A397D5-CF96-456F-B84E-5C307CEED1D0}" destId="{20479CEB-A2A3-4CC1-8BE7-80DBFAADF98C}" srcOrd="0" destOrd="0" presId="urn:microsoft.com/office/officeart/2005/8/layout/vList2"/>
    <dgm:cxn modelId="{0EF40646-FA27-4F64-833E-B83E05C4A333}" type="presOf" srcId="{EB8DA83B-E73C-41F3-9BD8-7040532F70A4}" destId="{B2EDF798-13AB-465C-B789-8BB634803145}" srcOrd="0" destOrd="0" presId="urn:microsoft.com/office/officeart/2005/8/layout/vList2"/>
    <dgm:cxn modelId="{03838048-D819-4033-9D05-63AFBFAC0C05}" type="presOf" srcId="{52B7CC4B-65A2-42D0-A655-2249E8492101}" destId="{E1022C99-AC44-4A98-A49C-A068D9DD6FB9}" srcOrd="0" destOrd="0" presId="urn:microsoft.com/office/officeart/2005/8/layout/vList2"/>
    <dgm:cxn modelId="{E2919180-8EE9-4643-8E18-E711F29ABE70}" srcId="{A3A397D5-CF96-456F-B84E-5C307CEED1D0}" destId="{FD90FA40-84B2-4153-8A40-A0D21C73BBC4}" srcOrd="1" destOrd="0" parTransId="{3110D618-4E73-4775-B667-52FAAD528065}" sibTransId="{71F2DCF5-EE08-4AE6-B62E-34B06FE6FA76}"/>
    <dgm:cxn modelId="{887F18F0-2ED4-453D-A2A2-BD42DA1DA593}" srcId="{A3A397D5-CF96-456F-B84E-5C307CEED1D0}" destId="{EB8DA83B-E73C-41F3-9BD8-7040532F70A4}" srcOrd="0" destOrd="0" parTransId="{4B22EF75-DAE0-41C8-B718-D86C811FC0F7}" sibTransId="{8D0EFEE6-8595-4B2E-86A0-E3B63B99B3E2}"/>
    <dgm:cxn modelId="{5BCAD0F5-0E40-4124-89D1-4202C71429BC}" srcId="{A3A397D5-CF96-456F-B84E-5C307CEED1D0}" destId="{52B7CC4B-65A2-42D0-A655-2249E8492101}" srcOrd="2" destOrd="0" parTransId="{09EA3B3E-8095-4EE8-9699-A91EA450A24F}" sibTransId="{157F69E7-6483-47A3-9D6E-244A9BF35EC7}"/>
    <dgm:cxn modelId="{33D31C62-27EA-41C9-97F0-5E0E10B5548F}" type="presParOf" srcId="{20479CEB-A2A3-4CC1-8BE7-80DBFAADF98C}" destId="{B2EDF798-13AB-465C-B789-8BB634803145}" srcOrd="0" destOrd="0" presId="urn:microsoft.com/office/officeart/2005/8/layout/vList2"/>
    <dgm:cxn modelId="{31D27813-D881-4413-B7A5-D0094C84F976}" type="presParOf" srcId="{20479CEB-A2A3-4CC1-8BE7-80DBFAADF98C}" destId="{8340631D-7709-4C0C-ACB6-0B5F35BEACC5}" srcOrd="1" destOrd="0" presId="urn:microsoft.com/office/officeart/2005/8/layout/vList2"/>
    <dgm:cxn modelId="{44DF21EE-74B8-41CD-A2B2-C10C4FD6CD75}" type="presParOf" srcId="{20479CEB-A2A3-4CC1-8BE7-80DBFAADF98C}" destId="{AF4E5409-F7BD-4707-958A-7621B9B6000E}" srcOrd="2" destOrd="0" presId="urn:microsoft.com/office/officeart/2005/8/layout/vList2"/>
    <dgm:cxn modelId="{97016B46-7EB8-4459-A545-45F2286215B2}" type="presParOf" srcId="{20479CEB-A2A3-4CC1-8BE7-80DBFAADF98C}" destId="{7EFF3F7E-98E7-46F8-AA3C-5B8DD5FC1F33}" srcOrd="3" destOrd="0" presId="urn:microsoft.com/office/officeart/2005/8/layout/vList2"/>
    <dgm:cxn modelId="{14F94F43-1302-4FB0-98FC-594A26740153}" type="presParOf" srcId="{20479CEB-A2A3-4CC1-8BE7-80DBFAADF98C}" destId="{E1022C99-AC44-4A98-A49C-A068D9DD6FB9}" srcOrd="4" destOrd="0" presId="urn:microsoft.com/office/officeart/2005/8/layout/vList2"/>
    <dgm:cxn modelId="{DE7AB1F7-4CF4-4C74-BA7F-C4F6F4D75260}" type="presParOf" srcId="{20479CEB-A2A3-4CC1-8BE7-80DBFAADF98C}" destId="{6C1EA3E9-336C-4401-BAD8-F4D1A9C02FC4}" srcOrd="5" destOrd="0" presId="urn:microsoft.com/office/officeart/2005/8/layout/vList2"/>
    <dgm:cxn modelId="{F337EBA2-1FB0-4F8C-8438-71A698663D2B}" type="presParOf" srcId="{20479CEB-A2A3-4CC1-8BE7-80DBFAADF98C}" destId="{A3E2B882-3175-48B8-BA6B-DFB3C85CF28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C67411-99C7-49F6-AD27-CC85AE2142B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3A61B91-6844-4467-B3F4-C2A6F0B04440}">
      <dgm:prSet/>
      <dgm:spPr/>
      <dgm:t>
        <a:bodyPr/>
        <a:lstStyle/>
        <a:p>
          <a:r>
            <a:rPr lang="fr-FR" dirty="0"/>
            <a:t>Le programme attend que les joueurs rejoignent la scène pour déclencher immédiatement le jeu </a:t>
          </a:r>
          <a:endParaRPr lang="en-US" dirty="0"/>
        </a:p>
      </dgm:t>
    </dgm:pt>
    <dgm:pt modelId="{CD2F4DFB-1964-4015-91F9-94F24C06AA4E}" type="parTrans" cxnId="{47BAFEAC-A132-41A7-8FFE-3504414D3F42}">
      <dgm:prSet/>
      <dgm:spPr/>
      <dgm:t>
        <a:bodyPr/>
        <a:lstStyle/>
        <a:p>
          <a:endParaRPr lang="en-US"/>
        </a:p>
      </dgm:t>
    </dgm:pt>
    <dgm:pt modelId="{BA99037D-3794-47D4-A895-BBD711D8A97B}" type="sibTrans" cxnId="{47BAFEAC-A132-41A7-8FFE-3504414D3F42}">
      <dgm:prSet/>
      <dgm:spPr/>
      <dgm:t>
        <a:bodyPr/>
        <a:lstStyle/>
        <a:p>
          <a:endParaRPr lang="en-US"/>
        </a:p>
      </dgm:t>
    </dgm:pt>
    <dgm:pt modelId="{F737EA8A-B08D-4E11-9E7A-C886D2151D88}">
      <dgm:prSet/>
      <dgm:spPr/>
      <dgm:t>
        <a:bodyPr/>
        <a:lstStyle/>
        <a:p>
          <a:r>
            <a:rPr lang="fr-FR" dirty="0"/>
            <a:t>Si un joueur quitte le jeu, un message va être  affiché au joueurs ' joueur </a:t>
          </a:r>
          <a:r>
            <a:rPr lang="fr-FR" dirty="0" err="1"/>
            <a:t>num</a:t>
          </a:r>
          <a:r>
            <a:rPr lang="fr-FR" dirty="0"/>
            <a:t> …. Fini le jeu ' ou 'connexion au serveur a été perdu' et on finit le jeu</a:t>
          </a:r>
          <a:endParaRPr lang="en-US" dirty="0"/>
        </a:p>
      </dgm:t>
    </dgm:pt>
    <dgm:pt modelId="{2266FF64-3986-467C-9746-E61E0EAA114F}" type="parTrans" cxnId="{A1F15D3E-2641-4614-89C5-331FDB0CAF24}">
      <dgm:prSet/>
      <dgm:spPr/>
      <dgm:t>
        <a:bodyPr/>
        <a:lstStyle/>
        <a:p>
          <a:endParaRPr lang="en-US"/>
        </a:p>
      </dgm:t>
    </dgm:pt>
    <dgm:pt modelId="{BB0BDBAB-DB6B-4599-974E-35AB088DAD2D}" type="sibTrans" cxnId="{A1F15D3E-2641-4614-89C5-331FDB0CAF24}">
      <dgm:prSet/>
      <dgm:spPr/>
      <dgm:t>
        <a:bodyPr/>
        <a:lstStyle/>
        <a:p>
          <a:endParaRPr lang="en-US"/>
        </a:p>
      </dgm:t>
    </dgm:pt>
    <dgm:pt modelId="{26300E0D-0466-481D-89EE-ABB095694E21}">
      <dgm:prSet/>
      <dgm:spPr/>
      <dgm:t>
        <a:bodyPr/>
        <a:lstStyle/>
        <a:p>
          <a:r>
            <a:rPr lang="fr-FR" dirty="0"/>
            <a:t>Si le jeu est fini, nous affichons Game Over comme message dans le milieu de la commission</a:t>
          </a:r>
          <a:endParaRPr lang="en-US" dirty="0"/>
        </a:p>
      </dgm:t>
    </dgm:pt>
    <dgm:pt modelId="{6551D9C4-651B-4571-93D5-C7BB418277FB}" type="parTrans" cxnId="{63B1DCE5-E255-4434-B834-5CB0CAE4B78C}">
      <dgm:prSet/>
      <dgm:spPr/>
      <dgm:t>
        <a:bodyPr/>
        <a:lstStyle/>
        <a:p>
          <a:endParaRPr lang="en-US"/>
        </a:p>
      </dgm:t>
    </dgm:pt>
    <dgm:pt modelId="{F38AAE8C-4464-4EDA-B8B2-18D20E7CD979}" type="sibTrans" cxnId="{63B1DCE5-E255-4434-B834-5CB0CAE4B78C}">
      <dgm:prSet/>
      <dgm:spPr/>
      <dgm:t>
        <a:bodyPr/>
        <a:lstStyle/>
        <a:p>
          <a:endParaRPr lang="en-US"/>
        </a:p>
      </dgm:t>
    </dgm:pt>
    <dgm:pt modelId="{510474BB-5F84-4525-80B6-6511B9B56E72}">
      <dgm:prSet/>
      <dgm:spPr/>
      <dgm:t>
        <a:bodyPr/>
        <a:lstStyle/>
        <a:p>
          <a:r>
            <a:rPr lang="fr-FR" dirty="0"/>
            <a:t>Si un joueur veut rejoindre une réunion qui n'existe pas , le programme affiche un message ' RMI signale une erreur de connexion au serveur '</a:t>
          </a:r>
          <a:endParaRPr lang="en-US" dirty="0"/>
        </a:p>
      </dgm:t>
    </dgm:pt>
    <dgm:pt modelId="{E3210D8D-EDDE-4D5C-92AD-EE92EADA1450}" type="parTrans" cxnId="{97579EF1-07CC-4464-9B06-08B6DEFEE92D}">
      <dgm:prSet/>
      <dgm:spPr/>
      <dgm:t>
        <a:bodyPr/>
        <a:lstStyle/>
        <a:p>
          <a:endParaRPr lang="en-US"/>
        </a:p>
      </dgm:t>
    </dgm:pt>
    <dgm:pt modelId="{65CE454E-2A17-4F21-B146-286A3CB0935D}" type="sibTrans" cxnId="{97579EF1-07CC-4464-9B06-08B6DEFEE92D}">
      <dgm:prSet/>
      <dgm:spPr/>
      <dgm:t>
        <a:bodyPr/>
        <a:lstStyle/>
        <a:p>
          <a:endParaRPr lang="en-US"/>
        </a:p>
      </dgm:t>
    </dgm:pt>
    <dgm:pt modelId="{673CB822-A08D-479C-AE19-CA0839290DEA}" type="pres">
      <dgm:prSet presAssocID="{58C67411-99C7-49F6-AD27-CC85AE2142B2}" presName="diagram" presStyleCnt="0">
        <dgm:presLayoutVars>
          <dgm:dir/>
          <dgm:resizeHandles val="exact"/>
        </dgm:presLayoutVars>
      </dgm:prSet>
      <dgm:spPr/>
    </dgm:pt>
    <dgm:pt modelId="{075F0EE7-26B1-41D0-BF04-30144F934909}" type="pres">
      <dgm:prSet presAssocID="{A3A61B91-6844-4467-B3F4-C2A6F0B04440}" presName="node" presStyleLbl="node1" presStyleIdx="0" presStyleCnt="4">
        <dgm:presLayoutVars>
          <dgm:bulletEnabled val="1"/>
        </dgm:presLayoutVars>
      </dgm:prSet>
      <dgm:spPr/>
    </dgm:pt>
    <dgm:pt modelId="{660B108F-6834-4873-980E-ADB0A7154EFD}" type="pres">
      <dgm:prSet presAssocID="{BA99037D-3794-47D4-A895-BBD711D8A97B}" presName="sibTrans" presStyleCnt="0"/>
      <dgm:spPr/>
    </dgm:pt>
    <dgm:pt modelId="{9CC42DC2-9F25-4608-8C16-67CFE5E21937}" type="pres">
      <dgm:prSet presAssocID="{F737EA8A-B08D-4E11-9E7A-C886D2151D88}" presName="node" presStyleLbl="node1" presStyleIdx="1" presStyleCnt="4">
        <dgm:presLayoutVars>
          <dgm:bulletEnabled val="1"/>
        </dgm:presLayoutVars>
      </dgm:prSet>
      <dgm:spPr/>
    </dgm:pt>
    <dgm:pt modelId="{C6EDE1AF-F11A-48E1-BE51-4BDCD6881BCA}" type="pres">
      <dgm:prSet presAssocID="{BB0BDBAB-DB6B-4599-974E-35AB088DAD2D}" presName="sibTrans" presStyleCnt="0"/>
      <dgm:spPr/>
    </dgm:pt>
    <dgm:pt modelId="{35A6031D-3F20-4B5A-9E86-EC563825A56A}" type="pres">
      <dgm:prSet presAssocID="{26300E0D-0466-481D-89EE-ABB095694E21}" presName="node" presStyleLbl="node1" presStyleIdx="2" presStyleCnt="4">
        <dgm:presLayoutVars>
          <dgm:bulletEnabled val="1"/>
        </dgm:presLayoutVars>
      </dgm:prSet>
      <dgm:spPr/>
    </dgm:pt>
    <dgm:pt modelId="{C4CF3150-CCA5-4A34-98A5-470D472E329E}" type="pres">
      <dgm:prSet presAssocID="{F38AAE8C-4464-4EDA-B8B2-18D20E7CD979}" presName="sibTrans" presStyleCnt="0"/>
      <dgm:spPr/>
    </dgm:pt>
    <dgm:pt modelId="{1593A219-9F44-4B8C-AAE7-8C020F8F5E4D}" type="pres">
      <dgm:prSet presAssocID="{510474BB-5F84-4525-80B6-6511B9B56E72}" presName="node" presStyleLbl="node1" presStyleIdx="3" presStyleCnt="4">
        <dgm:presLayoutVars>
          <dgm:bulletEnabled val="1"/>
        </dgm:presLayoutVars>
      </dgm:prSet>
      <dgm:spPr/>
    </dgm:pt>
  </dgm:ptLst>
  <dgm:cxnLst>
    <dgm:cxn modelId="{046BD80B-49B6-4494-BD0F-346B9ADBFC21}" type="presOf" srcId="{58C67411-99C7-49F6-AD27-CC85AE2142B2}" destId="{673CB822-A08D-479C-AE19-CA0839290DEA}" srcOrd="0" destOrd="0" presId="urn:microsoft.com/office/officeart/2005/8/layout/default"/>
    <dgm:cxn modelId="{0AEDB017-2ADE-49C6-AD4F-EEE122575117}" type="presOf" srcId="{F737EA8A-B08D-4E11-9E7A-C886D2151D88}" destId="{9CC42DC2-9F25-4608-8C16-67CFE5E21937}" srcOrd="0" destOrd="0" presId="urn:microsoft.com/office/officeart/2005/8/layout/default"/>
    <dgm:cxn modelId="{93AE5318-A7CA-40D7-97DC-51C77A729D6C}" type="presOf" srcId="{510474BB-5F84-4525-80B6-6511B9B56E72}" destId="{1593A219-9F44-4B8C-AAE7-8C020F8F5E4D}" srcOrd="0" destOrd="0" presId="urn:microsoft.com/office/officeart/2005/8/layout/default"/>
    <dgm:cxn modelId="{A1F15D3E-2641-4614-89C5-331FDB0CAF24}" srcId="{58C67411-99C7-49F6-AD27-CC85AE2142B2}" destId="{F737EA8A-B08D-4E11-9E7A-C886D2151D88}" srcOrd="1" destOrd="0" parTransId="{2266FF64-3986-467C-9746-E61E0EAA114F}" sibTransId="{BB0BDBAB-DB6B-4599-974E-35AB088DAD2D}"/>
    <dgm:cxn modelId="{BDFCCE8E-10AE-43C9-86DF-12C0B646E7AA}" type="presOf" srcId="{A3A61B91-6844-4467-B3F4-C2A6F0B04440}" destId="{075F0EE7-26B1-41D0-BF04-30144F934909}" srcOrd="0" destOrd="0" presId="urn:microsoft.com/office/officeart/2005/8/layout/default"/>
    <dgm:cxn modelId="{47BAFEAC-A132-41A7-8FFE-3504414D3F42}" srcId="{58C67411-99C7-49F6-AD27-CC85AE2142B2}" destId="{A3A61B91-6844-4467-B3F4-C2A6F0B04440}" srcOrd="0" destOrd="0" parTransId="{CD2F4DFB-1964-4015-91F9-94F24C06AA4E}" sibTransId="{BA99037D-3794-47D4-A895-BBD711D8A97B}"/>
    <dgm:cxn modelId="{7DBAC2AD-A615-4337-92E8-C5DFD1AA5A19}" type="presOf" srcId="{26300E0D-0466-481D-89EE-ABB095694E21}" destId="{35A6031D-3F20-4B5A-9E86-EC563825A56A}" srcOrd="0" destOrd="0" presId="urn:microsoft.com/office/officeart/2005/8/layout/default"/>
    <dgm:cxn modelId="{63B1DCE5-E255-4434-B834-5CB0CAE4B78C}" srcId="{58C67411-99C7-49F6-AD27-CC85AE2142B2}" destId="{26300E0D-0466-481D-89EE-ABB095694E21}" srcOrd="2" destOrd="0" parTransId="{6551D9C4-651B-4571-93D5-C7BB418277FB}" sibTransId="{F38AAE8C-4464-4EDA-B8B2-18D20E7CD979}"/>
    <dgm:cxn modelId="{97579EF1-07CC-4464-9B06-08B6DEFEE92D}" srcId="{58C67411-99C7-49F6-AD27-CC85AE2142B2}" destId="{510474BB-5F84-4525-80B6-6511B9B56E72}" srcOrd="3" destOrd="0" parTransId="{E3210D8D-EDDE-4D5C-92AD-EE92EADA1450}" sibTransId="{65CE454E-2A17-4F21-B146-286A3CB0935D}"/>
    <dgm:cxn modelId="{6B792709-B44A-44D9-A15B-D743089D8FC3}" type="presParOf" srcId="{673CB822-A08D-479C-AE19-CA0839290DEA}" destId="{075F0EE7-26B1-41D0-BF04-30144F934909}" srcOrd="0" destOrd="0" presId="urn:microsoft.com/office/officeart/2005/8/layout/default"/>
    <dgm:cxn modelId="{332E8C84-9244-412F-ABA4-9909E8EDA20E}" type="presParOf" srcId="{673CB822-A08D-479C-AE19-CA0839290DEA}" destId="{660B108F-6834-4873-980E-ADB0A7154EFD}" srcOrd="1" destOrd="0" presId="urn:microsoft.com/office/officeart/2005/8/layout/default"/>
    <dgm:cxn modelId="{1CB5BBD7-F884-4E42-991A-91E9051A1795}" type="presParOf" srcId="{673CB822-A08D-479C-AE19-CA0839290DEA}" destId="{9CC42DC2-9F25-4608-8C16-67CFE5E21937}" srcOrd="2" destOrd="0" presId="urn:microsoft.com/office/officeart/2005/8/layout/default"/>
    <dgm:cxn modelId="{27FF1AAD-442F-4942-AB3C-78A570B82E02}" type="presParOf" srcId="{673CB822-A08D-479C-AE19-CA0839290DEA}" destId="{C6EDE1AF-F11A-48E1-BE51-4BDCD6881BCA}" srcOrd="3" destOrd="0" presId="urn:microsoft.com/office/officeart/2005/8/layout/default"/>
    <dgm:cxn modelId="{C44F7141-AD10-4269-BEAE-B249D5586417}" type="presParOf" srcId="{673CB822-A08D-479C-AE19-CA0839290DEA}" destId="{35A6031D-3F20-4B5A-9E86-EC563825A56A}" srcOrd="4" destOrd="0" presId="urn:microsoft.com/office/officeart/2005/8/layout/default"/>
    <dgm:cxn modelId="{56930B01-D9F0-4393-AE11-20D369A09131}" type="presParOf" srcId="{673CB822-A08D-479C-AE19-CA0839290DEA}" destId="{C4CF3150-CCA5-4A34-98A5-470D472E329E}" srcOrd="5" destOrd="0" presId="urn:microsoft.com/office/officeart/2005/8/layout/default"/>
    <dgm:cxn modelId="{4184466A-E690-431F-91F7-C6C68FEDE2CB}" type="presParOf" srcId="{673CB822-A08D-479C-AE19-CA0839290DEA}" destId="{1593A219-9F44-4B8C-AAE7-8C020F8F5E4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12BD5-F1D9-4C84-B91C-27E8FCC846B2}">
      <dsp:nvSpPr>
        <dsp:cNvPr id="0" name=""/>
        <dsp:cNvSpPr/>
      </dsp:nvSpPr>
      <dsp:spPr>
        <a:xfrm>
          <a:off x="0" y="0"/>
          <a:ext cx="539833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33F8BC-6DE4-42D0-82E0-2940CE699A5C}">
      <dsp:nvSpPr>
        <dsp:cNvPr id="0" name=""/>
        <dsp:cNvSpPr/>
      </dsp:nvSpPr>
      <dsp:spPr>
        <a:xfrm>
          <a:off x="0" y="0"/>
          <a:ext cx="5398337" cy="2414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fr-FR" sz="3000" i="1" kern="1200"/>
            <a:t>C'est une librairie qui permet de concevoir des interfaces graphiques en Java.</a:t>
          </a:r>
          <a:endParaRPr lang="en-US" sz="3000" kern="1200"/>
        </a:p>
      </dsp:txBody>
      <dsp:txXfrm>
        <a:off x="0" y="0"/>
        <a:ext cx="5398337" cy="2414672"/>
      </dsp:txXfrm>
    </dsp:sp>
    <dsp:sp modelId="{82FE5143-C4AC-4ACD-BC50-65F5A4C5689A}">
      <dsp:nvSpPr>
        <dsp:cNvPr id="0" name=""/>
        <dsp:cNvSpPr/>
      </dsp:nvSpPr>
      <dsp:spPr>
        <a:xfrm>
          <a:off x="0" y="2414672"/>
          <a:ext cx="5398337" cy="0"/>
        </a:xfrm>
        <a:prstGeom prst="line">
          <a:avLst/>
        </a:prstGeom>
        <a:solidFill>
          <a:schemeClr val="accent5">
            <a:hueOff val="-17515355"/>
            <a:satOff val="26415"/>
            <a:lumOff val="-20785"/>
            <a:alphaOff val="0"/>
          </a:schemeClr>
        </a:solidFill>
        <a:ln w="12700" cap="flat" cmpd="sng" algn="ctr">
          <a:solidFill>
            <a:schemeClr val="accent5">
              <a:hueOff val="-17515355"/>
              <a:satOff val="26415"/>
              <a:lumOff val="-20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BC8BA-6258-41CE-A669-FBC746C6FA00}">
      <dsp:nvSpPr>
        <dsp:cNvPr id="0" name=""/>
        <dsp:cNvSpPr/>
      </dsp:nvSpPr>
      <dsp:spPr>
        <a:xfrm>
          <a:off x="0" y="2414672"/>
          <a:ext cx="5398337" cy="2414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fr-FR" sz="3000" i="1" kern="1200"/>
            <a:t>C'est la deuxième librairie de classes, après AWT qui permet de créer une interface utilisateur et de les gérer.  </a:t>
          </a:r>
          <a:endParaRPr lang="en-US" sz="3000" kern="1200"/>
        </a:p>
      </dsp:txBody>
      <dsp:txXfrm>
        <a:off x="0" y="2414672"/>
        <a:ext cx="5398337" cy="241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2F5EB-C602-48CC-8218-13FAE29A2A0D}">
      <dsp:nvSpPr>
        <dsp:cNvPr id="0" name=""/>
        <dsp:cNvSpPr/>
      </dsp:nvSpPr>
      <dsp:spPr>
        <a:xfrm>
          <a:off x="0" y="1738"/>
          <a:ext cx="990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CF8BD-AFB5-40AD-8FFD-71907E4E77AA}">
      <dsp:nvSpPr>
        <dsp:cNvPr id="0" name=""/>
        <dsp:cNvSpPr/>
      </dsp:nvSpPr>
      <dsp:spPr>
        <a:xfrm>
          <a:off x="0" y="1738"/>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i="0" kern="1200" dirty="0">
              <a:latin typeface="Calibri"/>
              <a:cs typeface="Calibri"/>
            </a:rPr>
            <a:t>un conteneur qui implémente le motif de conception </a:t>
          </a:r>
          <a:r>
            <a:rPr lang="fr-FR" sz="2300" i="0" kern="1200" dirty="0" err="1">
              <a:latin typeface="Calibri"/>
              <a:cs typeface="Calibri"/>
            </a:rPr>
            <a:t>IoC</a:t>
          </a:r>
          <a:r>
            <a:rPr lang="fr-FR" sz="2300" i="0" kern="1200" dirty="0">
              <a:latin typeface="Calibri"/>
              <a:cs typeface="Calibri"/>
            </a:rPr>
            <a:t> (Inversion of Control). Ce conteneur prend en charge la création, la gestion du cycle de vie et les dépendances des objets qu'il gère.</a:t>
          </a:r>
          <a:endParaRPr lang="en-US" sz="2300" i="0" kern="1200" dirty="0">
            <a:latin typeface="Calibri"/>
            <a:cs typeface="Calibri"/>
          </a:endParaRPr>
        </a:p>
      </dsp:txBody>
      <dsp:txXfrm>
        <a:off x="0" y="1738"/>
        <a:ext cx="9906000" cy="1185885"/>
      </dsp:txXfrm>
    </dsp:sp>
    <dsp:sp modelId="{DDE66A8D-ACEE-428A-A682-DE39D340A3E5}">
      <dsp:nvSpPr>
        <dsp:cNvPr id="0" name=""/>
        <dsp:cNvSpPr/>
      </dsp:nvSpPr>
      <dsp:spPr>
        <a:xfrm>
          <a:off x="0" y="1187623"/>
          <a:ext cx="990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48099-83C6-48AE-AA3A-4C8451C4D035}">
      <dsp:nvSpPr>
        <dsp:cNvPr id="0" name=""/>
        <dsp:cNvSpPr/>
      </dsp:nvSpPr>
      <dsp:spPr>
        <a:xfrm>
          <a:off x="0" y="1187623"/>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i="0" kern="1200" dirty="0">
              <a:latin typeface="Calibri"/>
              <a:cs typeface="Calibri"/>
            </a:rPr>
            <a:t>La définition de ces objets est faite dans la déclaration du contexte de Spring dans un fichier de configuration XML ou partiellement réalisée en utilisant des annotations.</a:t>
          </a:r>
          <a:endParaRPr lang="en-US" sz="2300" i="0" kern="1200" dirty="0">
            <a:latin typeface="Calibri"/>
            <a:cs typeface="Calibri"/>
          </a:endParaRPr>
        </a:p>
      </dsp:txBody>
      <dsp:txXfrm>
        <a:off x="0" y="1187623"/>
        <a:ext cx="9906000" cy="1185885"/>
      </dsp:txXfrm>
    </dsp:sp>
    <dsp:sp modelId="{312B7191-C0AA-421B-A394-627B02749ECF}">
      <dsp:nvSpPr>
        <dsp:cNvPr id="0" name=""/>
        <dsp:cNvSpPr/>
      </dsp:nvSpPr>
      <dsp:spPr>
        <a:xfrm>
          <a:off x="0" y="2373509"/>
          <a:ext cx="990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C83AD-BBC6-443A-A348-B543E74C0986}">
      <dsp:nvSpPr>
        <dsp:cNvPr id="0" name=""/>
        <dsp:cNvSpPr/>
      </dsp:nvSpPr>
      <dsp:spPr>
        <a:xfrm>
          <a:off x="0" y="2373509"/>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fr-FR" sz="2300" i="0" kern="1200" dirty="0">
              <a:latin typeface="Calibri"/>
              <a:cs typeface="Calibri"/>
            </a:rPr>
            <a:t>Pour mettre en oeuvre certaines fonctionnalités, Spring a recourt à la programmation orientée aspect (AOP : Aspect Oriented Programming).</a:t>
          </a:r>
        </a:p>
      </dsp:txBody>
      <dsp:txXfrm>
        <a:off x="0" y="2373509"/>
        <a:ext cx="9906000" cy="1185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DF798-13AB-465C-B789-8BB634803145}">
      <dsp:nvSpPr>
        <dsp:cNvPr id="0" name=""/>
        <dsp:cNvSpPr/>
      </dsp:nvSpPr>
      <dsp:spPr>
        <a:xfrm>
          <a:off x="0" y="39797"/>
          <a:ext cx="8567603" cy="127368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0" kern="1200" dirty="0">
              <a:latin typeface="Calibri"/>
              <a:cs typeface="Calibri"/>
            </a:rPr>
            <a:t>chaque serpent est contrôlé par les touches spécifiés par le programmeur. </a:t>
          </a:r>
          <a:endParaRPr lang="en-US" sz="1800" b="0" kern="1200" dirty="0">
            <a:latin typeface="Calibri"/>
            <a:cs typeface="Calibri"/>
          </a:endParaRPr>
        </a:p>
      </dsp:txBody>
      <dsp:txXfrm>
        <a:off x="62176" y="101973"/>
        <a:ext cx="8443251" cy="1149335"/>
      </dsp:txXfrm>
    </dsp:sp>
    <dsp:sp modelId="{AF4E5409-F7BD-4707-958A-7621B9B6000E}">
      <dsp:nvSpPr>
        <dsp:cNvPr id="0" name=""/>
        <dsp:cNvSpPr/>
      </dsp:nvSpPr>
      <dsp:spPr>
        <a:xfrm>
          <a:off x="0" y="1365325"/>
          <a:ext cx="8567603" cy="1273687"/>
        </a:xfrm>
        <a:prstGeom prst="roundRect">
          <a:avLst/>
        </a:prstGeom>
        <a:solidFill>
          <a:schemeClr val="accent2">
            <a:hueOff val="4168938"/>
            <a:satOff val="1357"/>
            <a:lumOff val="-3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0" kern="1200" dirty="0">
              <a:latin typeface="Calibri"/>
              <a:cs typeface="Calibri"/>
            </a:rPr>
            <a:t>Initialement, le serpent a 4 articulations.</a:t>
          </a:r>
          <a:endParaRPr lang="en-US" sz="1800" b="0" kern="1200" dirty="0">
            <a:latin typeface="Calibri"/>
            <a:cs typeface="Calibri"/>
          </a:endParaRPr>
        </a:p>
      </dsp:txBody>
      <dsp:txXfrm>
        <a:off x="62176" y="1427501"/>
        <a:ext cx="8443251" cy="1149335"/>
      </dsp:txXfrm>
    </dsp:sp>
    <dsp:sp modelId="{E1022C99-AC44-4A98-A49C-A068D9DD6FB9}">
      <dsp:nvSpPr>
        <dsp:cNvPr id="0" name=""/>
        <dsp:cNvSpPr/>
      </dsp:nvSpPr>
      <dsp:spPr>
        <a:xfrm>
          <a:off x="0" y="2690852"/>
          <a:ext cx="8567603" cy="1273687"/>
        </a:xfrm>
        <a:prstGeom prst="roundRect">
          <a:avLst/>
        </a:prstGeom>
        <a:solidFill>
          <a:schemeClr val="accent2">
            <a:hueOff val="8337877"/>
            <a:satOff val="2715"/>
            <a:lumOff val="-7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0" kern="1200" dirty="0">
              <a:latin typeface="Calibri"/>
              <a:cs typeface="Calibri"/>
            </a:rPr>
            <a:t>Si on va lancer le jeu en local , il se déclenche immédiatement après spécification de nombre de serpents préféré </a:t>
          </a:r>
          <a:endParaRPr lang="en-US" sz="1800" b="0" kern="1200" dirty="0">
            <a:latin typeface="Calibri"/>
            <a:cs typeface="Calibri"/>
          </a:endParaRPr>
        </a:p>
      </dsp:txBody>
      <dsp:txXfrm>
        <a:off x="62176" y="2753028"/>
        <a:ext cx="8443251" cy="1149335"/>
      </dsp:txXfrm>
    </dsp:sp>
    <dsp:sp modelId="{A3E2B882-3175-48B8-BA6B-DFB3C85CF28B}">
      <dsp:nvSpPr>
        <dsp:cNvPr id="0" name=""/>
        <dsp:cNvSpPr/>
      </dsp:nvSpPr>
      <dsp:spPr>
        <a:xfrm>
          <a:off x="0" y="4016380"/>
          <a:ext cx="8567603" cy="1273687"/>
        </a:xfrm>
        <a:prstGeom prst="roundRect">
          <a:avLst/>
        </a:prstGeom>
        <a:solidFill>
          <a:schemeClr val="accent2">
            <a:hueOff val="12506815"/>
            <a:satOff val="4072"/>
            <a:lumOff val="-113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0" kern="1200" dirty="0">
              <a:latin typeface="Calibri"/>
              <a:cs typeface="Calibri"/>
            </a:rPr>
            <a:t>Sinon ( plusieurs joueurs sur la même scène de jeu ) : un premier va lancer la scène du jeu en cliquant sur le bouton 'placer le serveur' et choisir le nombre de joueurs qui vont rejoindre le jeu . Puis, tous les autres joueurs peuvent rejoindre le jeu en cliquant sur 'rejoignez le jeu' </a:t>
          </a:r>
          <a:endParaRPr lang="en-US" sz="1800" b="0" kern="1200" dirty="0">
            <a:latin typeface="Calibri"/>
            <a:cs typeface="Calibri"/>
          </a:endParaRPr>
        </a:p>
      </dsp:txBody>
      <dsp:txXfrm>
        <a:off x="62176" y="4078556"/>
        <a:ext cx="8443251" cy="11493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F0EE7-26B1-41D0-BF04-30144F934909}">
      <dsp:nvSpPr>
        <dsp:cNvPr id="0" name=""/>
        <dsp:cNvSpPr/>
      </dsp:nvSpPr>
      <dsp:spPr>
        <a:xfrm>
          <a:off x="1651532" y="3124"/>
          <a:ext cx="4061666" cy="2437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Le programme attend que les joueurs rejoignent la scène pour déclencher immédiatement le jeu </a:t>
          </a:r>
          <a:endParaRPr lang="en-US" sz="2100" kern="1200" dirty="0"/>
        </a:p>
      </dsp:txBody>
      <dsp:txXfrm>
        <a:off x="1651532" y="3124"/>
        <a:ext cx="4061666" cy="2437000"/>
      </dsp:txXfrm>
    </dsp:sp>
    <dsp:sp modelId="{9CC42DC2-9F25-4608-8C16-67CFE5E21937}">
      <dsp:nvSpPr>
        <dsp:cNvPr id="0" name=""/>
        <dsp:cNvSpPr/>
      </dsp:nvSpPr>
      <dsp:spPr>
        <a:xfrm>
          <a:off x="6119366" y="3124"/>
          <a:ext cx="4061666" cy="2437000"/>
        </a:xfrm>
        <a:prstGeom prst="rect">
          <a:avLst/>
        </a:prstGeom>
        <a:solidFill>
          <a:schemeClr val="accent2">
            <a:hueOff val="4168938"/>
            <a:satOff val="1357"/>
            <a:lumOff val="-3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Si un joueur quitte le jeu, un message va être  affiché au joueurs ' joueur </a:t>
          </a:r>
          <a:r>
            <a:rPr lang="fr-FR" sz="2100" kern="1200" dirty="0" err="1"/>
            <a:t>num</a:t>
          </a:r>
          <a:r>
            <a:rPr lang="fr-FR" sz="2100" kern="1200" dirty="0"/>
            <a:t> …. Fini le jeu ' ou 'connexion au serveur a été perdu' et on finit le jeu</a:t>
          </a:r>
          <a:endParaRPr lang="en-US" sz="2100" kern="1200" dirty="0"/>
        </a:p>
      </dsp:txBody>
      <dsp:txXfrm>
        <a:off x="6119366" y="3124"/>
        <a:ext cx="4061666" cy="2437000"/>
      </dsp:txXfrm>
    </dsp:sp>
    <dsp:sp modelId="{35A6031D-3F20-4B5A-9E86-EC563825A56A}">
      <dsp:nvSpPr>
        <dsp:cNvPr id="0" name=""/>
        <dsp:cNvSpPr/>
      </dsp:nvSpPr>
      <dsp:spPr>
        <a:xfrm>
          <a:off x="1651532" y="2846291"/>
          <a:ext cx="4061666" cy="2437000"/>
        </a:xfrm>
        <a:prstGeom prst="rect">
          <a:avLst/>
        </a:prstGeom>
        <a:solidFill>
          <a:schemeClr val="accent2">
            <a:hueOff val="8337877"/>
            <a:satOff val="2715"/>
            <a:lumOff val="-7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Si le jeu est fini, nous affichons Game Over comme message dans le milieu de la commission</a:t>
          </a:r>
          <a:endParaRPr lang="en-US" sz="2100" kern="1200" dirty="0"/>
        </a:p>
      </dsp:txBody>
      <dsp:txXfrm>
        <a:off x="1651532" y="2846291"/>
        <a:ext cx="4061666" cy="2437000"/>
      </dsp:txXfrm>
    </dsp:sp>
    <dsp:sp modelId="{1593A219-9F44-4B8C-AAE7-8C020F8F5E4D}">
      <dsp:nvSpPr>
        <dsp:cNvPr id="0" name=""/>
        <dsp:cNvSpPr/>
      </dsp:nvSpPr>
      <dsp:spPr>
        <a:xfrm>
          <a:off x="6119366" y="2846291"/>
          <a:ext cx="4061666" cy="2437000"/>
        </a:xfrm>
        <a:prstGeom prst="rect">
          <a:avLst/>
        </a:prstGeom>
        <a:solidFill>
          <a:schemeClr val="accent2">
            <a:hueOff val="12506815"/>
            <a:satOff val="4072"/>
            <a:lumOff val="-113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dirty="0"/>
            <a:t>Si un joueur veut rejoindre une réunion qui n'existe pas , le programme affiche un message ' RMI signale une erreur de connexion au serveur '</a:t>
          </a:r>
          <a:endParaRPr lang="en-US" sz="2100" kern="1200" dirty="0"/>
        </a:p>
      </dsp:txBody>
      <dsp:txXfrm>
        <a:off x="6119366" y="2846291"/>
        <a:ext cx="4061666" cy="2437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9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46868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558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3524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4439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4410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2680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8943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7517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1969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11/11/2022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176150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11/11/2022</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931206524"/>
      </p:ext>
    </p:extLst>
  </p:cSld>
  <p:clrMap bg1="dk1" tx1="lt1" bg2="dk2" tx2="lt2" accent1="accent1" accent2="accent2" accent3="accent3" accent4="accent4" accent5="accent5" accent6="accent6" hlink="hlink" folHlink="folHlink"/>
  <p:sldLayoutIdLst>
    <p:sldLayoutId id="2147483656" r:id="rId1"/>
    <p:sldLayoutId id="2147483657" r:id="rId2"/>
    <p:sldLayoutId id="2147483783" r:id="rId3"/>
    <p:sldLayoutId id="2147483784" r:id="rId4"/>
    <p:sldLayoutId id="2147483785" r:id="rId5"/>
    <p:sldLayoutId id="2147483658" r:id="rId6"/>
    <p:sldLayoutId id="2147483780" r:id="rId7"/>
    <p:sldLayoutId id="2147483776" r:id="rId8"/>
    <p:sldLayoutId id="2147483777" r:id="rId9"/>
    <p:sldLayoutId id="2147483778" r:id="rId10"/>
    <p:sldLayoutId id="214748377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3" name="Rectangle 188">
            <a:extLst>
              <a:ext uri="{FF2B5EF4-FFF2-40B4-BE49-F238E27FC236}">
                <a16:creationId xmlns:a16="http://schemas.microsoft.com/office/drawing/2014/main" id="{6BF1DCD9-4684-4B84-AD73-6652C8BA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nageant, fond marin&#10;&#10;Description générée automatiquement">
            <a:extLst>
              <a:ext uri="{FF2B5EF4-FFF2-40B4-BE49-F238E27FC236}">
                <a16:creationId xmlns:a16="http://schemas.microsoft.com/office/drawing/2014/main" id="{7B1A0985-9A09-7204-5569-4B7FDB463764}"/>
              </a:ext>
            </a:extLst>
          </p:cNvPr>
          <p:cNvPicPr>
            <a:picLocks noChangeAspect="1"/>
          </p:cNvPicPr>
          <p:nvPr/>
        </p:nvPicPr>
        <p:blipFill rotWithShape="1">
          <a:blip r:embed="rId2"/>
          <a:srcRect t="59"/>
          <a:stretch/>
        </p:blipFill>
        <p:spPr>
          <a:xfrm>
            <a:off x="20" y="10"/>
            <a:ext cx="12199237" cy="6857989"/>
          </a:xfrm>
          <a:prstGeom prst="rect">
            <a:avLst/>
          </a:prstGeom>
        </p:spPr>
      </p:pic>
      <p:sp>
        <p:nvSpPr>
          <p:cNvPr id="204" name="Freeform: Shape 190">
            <a:extLst>
              <a:ext uri="{FF2B5EF4-FFF2-40B4-BE49-F238E27FC236}">
                <a16:creationId xmlns:a16="http://schemas.microsoft.com/office/drawing/2014/main" id="{4BE6A732-8124-4A59-8EC9-BF4A1648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26538" y="-2233466"/>
            <a:ext cx="6858000" cy="11324929"/>
          </a:xfrm>
          <a:custGeom>
            <a:avLst/>
            <a:gdLst>
              <a:gd name="connsiteX0" fmla="*/ 0 w 6858000"/>
              <a:gd name="connsiteY0" fmla="*/ 9303227 h 11262142"/>
              <a:gd name="connsiteX1" fmla="*/ 0 w 6858000"/>
              <a:gd name="connsiteY1" fmla="*/ 6495555 h 11262142"/>
              <a:gd name="connsiteX2" fmla="*/ 1 w 6858000"/>
              <a:gd name="connsiteY2" fmla="*/ 6495555 h 11262142"/>
              <a:gd name="connsiteX3" fmla="*/ 1 w 6858000"/>
              <a:gd name="connsiteY3" fmla="*/ 0 h 11262142"/>
              <a:gd name="connsiteX4" fmla="*/ 6858000 w 6858000"/>
              <a:gd name="connsiteY4" fmla="*/ 6015407 h 11262142"/>
              <a:gd name="connsiteX5" fmla="*/ 6858000 w 6858000"/>
              <a:gd name="connsiteY5" fmla="*/ 8999698 h 11262142"/>
              <a:gd name="connsiteX6" fmla="*/ 6858000 w 6858000"/>
              <a:gd name="connsiteY6" fmla="*/ 11262142 h 11262142"/>
              <a:gd name="connsiteX7" fmla="*/ 1 w 6858000"/>
              <a:gd name="connsiteY7" fmla="*/ 11262142 h 11262142"/>
              <a:gd name="connsiteX8" fmla="*/ 1 w 6858000"/>
              <a:gd name="connsiteY8" fmla="*/ 9303227 h 1126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1262142">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CE5628EC-7539-D325-E88A-B5995CE5BD6C}"/>
              </a:ext>
            </a:extLst>
          </p:cNvPr>
          <p:cNvSpPr>
            <a:spLocks noGrp="1"/>
          </p:cNvSpPr>
          <p:nvPr>
            <p:ph type="ctrTitle"/>
          </p:nvPr>
        </p:nvSpPr>
        <p:spPr>
          <a:xfrm>
            <a:off x="3375003" y="1981837"/>
            <a:ext cx="8266139" cy="3793336"/>
          </a:xfrm>
        </p:spPr>
        <p:txBody>
          <a:bodyPr anchor="t">
            <a:normAutofit/>
          </a:bodyPr>
          <a:lstStyle/>
          <a:p>
            <a:r>
              <a:rPr lang="fr-FR" sz="6600">
                <a:solidFill>
                  <a:srgbClr val="FFFFFF"/>
                </a:solidFill>
              </a:rPr>
              <a:t>SNAKE GAME</a:t>
            </a:r>
          </a:p>
        </p:txBody>
      </p:sp>
      <p:sp>
        <p:nvSpPr>
          <p:cNvPr id="3" name="Sous-titre 2">
            <a:extLst>
              <a:ext uri="{FF2B5EF4-FFF2-40B4-BE49-F238E27FC236}">
                <a16:creationId xmlns:a16="http://schemas.microsoft.com/office/drawing/2014/main" id="{6F2F7F61-711A-8199-0F42-2938529D4E20}"/>
              </a:ext>
            </a:extLst>
          </p:cNvPr>
          <p:cNvSpPr>
            <a:spLocks noGrp="1"/>
          </p:cNvSpPr>
          <p:nvPr>
            <p:ph type="subTitle" idx="1"/>
          </p:nvPr>
        </p:nvSpPr>
        <p:spPr>
          <a:xfrm>
            <a:off x="237226" y="6187041"/>
            <a:ext cx="4264677" cy="732996"/>
          </a:xfrm>
        </p:spPr>
        <p:txBody>
          <a:bodyPr anchor="t">
            <a:normAutofit/>
          </a:bodyPr>
          <a:lstStyle/>
          <a:p>
            <a:pPr algn="ctr"/>
            <a:r>
              <a:rPr lang="fr-FR" b="1">
                <a:solidFill>
                  <a:srgbClr val="FFFFFF"/>
                </a:solidFill>
              </a:rPr>
              <a:t>Élaboré par ouelhezi oumaima</a:t>
            </a:r>
          </a:p>
        </p:txBody>
      </p:sp>
      <p:cxnSp>
        <p:nvCxnSpPr>
          <p:cNvPr id="205" name="Straight Connector 192">
            <a:extLst>
              <a:ext uri="{FF2B5EF4-FFF2-40B4-BE49-F238E27FC236}">
                <a16:creationId xmlns:a16="http://schemas.microsoft.com/office/drawing/2014/main" id="{EFDAA6A4-1F42-460B-A500-921EEB4BC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38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9" name="Straight Connector 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11">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3" descr="Serpent sur arrière-plan noir">
            <a:extLst>
              <a:ext uri="{FF2B5EF4-FFF2-40B4-BE49-F238E27FC236}">
                <a16:creationId xmlns:a16="http://schemas.microsoft.com/office/drawing/2014/main" id="{8407B2F7-C981-7803-BB28-A9B4BF61C093}"/>
              </a:ext>
            </a:extLst>
          </p:cNvPr>
          <p:cNvPicPr>
            <a:picLocks noChangeAspect="1"/>
          </p:cNvPicPr>
          <p:nvPr/>
        </p:nvPicPr>
        <p:blipFill rotWithShape="1">
          <a:blip r:embed="rId2"/>
          <a:srcRect t="7285" r="-2" b="16067"/>
          <a:stretch/>
        </p:blipFill>
        <p:spPr>
          <a:xfrm>
            <a:off x="20" y="10"/>
            <a:ext cx="12191979" cy="6857989"/>
          </a:xfrm>
          <a:prstGeom prst="rect">
            <a:avLst/>
          </a:prstGeom>
        </p:spPr>
      </p:pic>
      <p:sp>
        <p:nvSpPr>
          <p:cNvPr id="42" name="Freeform: Shape 13">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15">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F89AE5E-4747-5993-4379-3C40BF2A61AB}"/>
              </a:ext>
            </a:extLst>
          </p:cNvPr>
          <p:cNvSpPr>
            <a:spLocks noGrp="1"/>
          </p:cNvSpPr>
          <p:nvPr>
            <p:ph type="title"/>
          </p:nvPr>
        </p:nvSpPr>
        <p:spPr>
          <a:xfrm>
            <a:off x="2477929" y="1181101"/>
            <a:ext cx="7236143" cy="2610914"/>
          </a:xfrm>
        </p:spPr>
        <p:txBody>
          <a:bodyPr vert="horz" lIns="91440" tIns="45720" rIns="91440" bIns="45720" rtlCol="0" anchor="b">
            <a:normAutofit/>
          </a:bodyPr>
          <a:lstStyle/>
          <a:p>
            <a:r>
              <a:rPr lang="en-US" sz="4800" cap="all" spc="300">
                <a:solidFill>
                  <a:srgbClr val="FFFFFF"/>
                </a:solidFill>
              </a:rPr>
              <a:t>Jeu de serpents</a:t>
            </a:r>
          </a:p>
        </p:txBody>
      </p:sp>
      <p:sp>
        <p:nvSpPr>
          <p:cNvPr id="44" name="Freeform: Shape 17">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5" name="Straight Connector 19">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614C296-26CB-43B0-9404-D05FF687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677978">
            <a:off x="-1328609" y="-131647"/>
            <a:ext cx="3715688" cy="1836942"/>
          </a:xfrm>
          <a:custGeom>
            <a:avLst/>
            <a:gdLst>
              <a:gd name="connsiteX0" fmla="*/ 0 w 5069810"/>
              <a:gd name="connsiteY0" fmla="*/ 2506385 h 2506385"/>
              <a:gd name="connsiteX1" fmla="*/ 2859749 w 5069810"/>
              <a:gd name="connsiteY1" fmla="*/ 1 h 2506385"/>
              <a:gd name="connsiteX2" fmla="*/ 2873126 w 5069810"/>
              <a:gd name="connsiteY2" fmla="*/ 0 h 2506385"/>
              <a:gd name="connsiteX3" fmla="*/ 5069810 w 5069810"/>
              <a:gd name="connsiteY3" fmla="*/ 2506385 h 2506385"/>
            </a:gdLst>
            <a:ahLst/>
            <a:cxnLst>
              <a:cxn ang="0">
                <a:pos x="connsiteX0" y="connsiteY0"/>
              </a:cxn>
              <a:cxn ang="0">
                <a:pos x="connsiteX1" y="connsiteY1"/>
              </a:cxn>
              <a:cxn ang="0">
                <a:pos x="connsiteX2" y="connsiteY2"/>
              </a:cxn>
              <a:cxn ang="0">
                <a:pos x="connsiteX3" y="connsiteY3"/>
              </a:cxn>
            </a:cxnLst>
            <a:rect l="l" t="t" r="r" b="b"/>
            <a:pathLst>
              <a:path w="5069810" h="2506385">
                <a:moveTo>
                  <a:pt x="0" y="2506385"/>
                </a:moveTo>
                <a:lnTo>
                  <a:pt x="2859749" y="1"/>
                </a:lnTo>
                <a:lnTo>
                  <a:pt x="2873126" y="0"/>
                </a:lnTo>
                <a:lnTo>
                  <a:pt x="5069810" y="250638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8A24074E-22BA-B987-77E7-EE8A51B1B39D}"/>
              </a:ext>
            </a:extLst>
          </p:cNvPr>
          <p:cNvSpPr>
            <a:spLocks noGrp="1"/>
          </p:cNvSpPr>
          <p:nvPr>
            <p:ph type="title"/>
          </p:nvPr>
        </p:nvSpPr>
        <p:spPr>
          <a:xfrm>
            <a:off x="1756756" y="906189"/>
            <a:ext cx="8689571" cy="1001886"/>
          </a:xfrm>
        </p:spPr>
        <p:txBody>
          <a:bodyPr anchor="b">
            <a:normAutofit/>
          </a:bodyPr>
          <a:lstStyle/>
          <a:p>
            <a:pPr algn="ctr"/>
            <a:r>
              <a:rPr lang="fr-FR"/>
              <a:t>Principe du jeu</a:t>
            </a:r>
          </a:p>
        </p:txBody>
      </p:sp>
      <p:sp>
        <p:nvSpPr>
          <p:cNvPr id="12" name="Freeform: Shape 11">
            <a:extLst>
              <a:ext uri="{FF2B5EF4-FFF2-40B4-BE49-F238E27FC236}">
                <a16:creationId xmlns:a16="http://schemas.microsoft.com/office/drawing/2014/main" id="{76F4C24C-DC25-49C1-9509-3F5694D0D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873948">
            <a:off x="9801250" y="5155580"/>
            <a:ext cx="3715688" cy="1836942"/>
          </a:xfrm>
          <a:custGeom>
            <a:avLst/>
            <a:gdLst>
              <a:gd name="connsiteX0" fmla="*/ 0 w 5069810"/>
              <a:gd name="connsiteY0" fmla="*/ 2506385 h 2506385"/>
              <a:gd name="connsiteX1" fmla="*/ 2859749 w 5069810"/>
              <a:gd name="connsiteY1" fmla="*/ 1 h 2506385"/>
              <a:gd name="connsiteX2" fmla="*/ 2873126 w 5069810"/>
              <a:gd name="connsiteY2" fmla="*/ 0 h 2506385"/>
              <a:gd name="connsiteX3" fmla="*/ 5069810 w 5069810"/>
              <a:gd name="connsiteY3" fmla="*/ 2506385 h 2506385"/>
            </a:gdLst>
            <a:ahLst/>
            <a:cxnLst>
              <a:cxn ang="0">
                <a:pos x="connsiteX0" y="connsiteY0"/>
              </a:cxn>
              <a:cxn ang="0">
                <a:pos x="connsiteX1" y="connsiteY1"/>
              </a:cxn>
              <a:cxn ang="0">
                <a:pos x="connsiteX2" y="connsiteY2"/>
              </a:cxn>
              <a:cxn ang="0">
                <a:pos x="connsiteX3" y="connsiteY3"/>
              </a:cxn>
            </a:cxnLst>
            <a:rect l="l" t="t" r="r" b="b"/>
            <a:pathLst>
              <a:path w="5069810" h="2506385">
                <a:moveTo>
                  <a:pt x="0" y="2506385"/>
                </a:moveTo>
                <a:lnTo>
                  <a:pt x="2859749" y="1"/>
                </a:lnTo>
                <a:lnTo>
                  <a:pt x="2873126" y="0"/>
                </a:lnTo>
                <a:lnTo>
                  <a:pt x="5069810" y="250638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2B84DB48-76B4-95D5-ED6A-B664E9A075B5}"/>
              </a:ext>
            </a:extLst>
          </p:cNvPr>
          <p:cNvSpPr>
            <a:spLocks noGrp="1"/>
          </p:cNvSpPr>
          <p:nvPr>
            <p:ph idx="1"/>
          </p:nvPr>
        </p:nvSpPr>
        <p:spPr>
          <a:xfrm>
            <a:off x="2417715" y="2177940"/>
            <a:ext cx="7358051" cy="3662246"/>
          </a:xfrm>
        </p:spPr>
        <p:txBody>
          <a:bodyPr vert="horz" lIns="91440" tIns="45720" rIns="91440" bIns="45720" rtlCol="0" anchor="ctr">
            <a:normAutofit/>
          </a:bodyPr>
          <a:lstStyle/>
          <a:p>
            <a:pPr algn="ctr"/>
            <a:r>
              <a:rPr lang="fr-FR"/>
              <a:t>Le jeu de serpent est un jeu vidéo plus ancienne classique.</a:t>
            </a:r>
          </a:p>
          <a:p>
            <a:pPr algn="ctr"/>
            <a:r>
              <a:rPr lang="fr-FR"/>
              <a:t>Il a été créé en fin des années 70.Plus tard, il a été porté à PC</a:t>
            </a:r>
          </a:p>
          <a:p>
            <a:pPr algn="ctr"/>
            <a:r>
              <a:rPr lang="fr-FR"/>
              <a:t>Dans ce jeu, le joueur peut contrôler de 1 à 4 serpents.</a:t>
            </a:r>
          </a:p>
          <a:p>
            <a:pPr algn="ctr"/>
            <a:r>
              <a:rPr lang="fr-FR"/>
              <a:t>L'objectif est de manger autant de pommes que possible</a:t>
            </a:r>
          </a:p>
          <a:p>
            <a:pPr algn="ctr"/>
            <a:r>
              <a:rPr lang="fr-FR"/>
              <a:t>Chaque fois que le serpent mange une pomme, son score augmente de 10.</a:t>
            </a:r>
          </a:p>
          <a:p>
            <a:pPr algn="ctr"/>
            <a:r>
              <a:rPr lang="fr-FR"/>
              <a:t>Le serpent doit éviter son propre corps et les autres corps</a:t>
            </a:r>
          </a:p>
          <a:p>
            <a:pPr algn="ctr"/>
            <a:endParaRPr lang="fr-FR"/>
          </a:p>
        </p:txBody>
      </p:sp>
      <p:cxnSp>
        <p:nvCxnSpPr>
          <p:cNvPr id="14" name="Straight Connector 13">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1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D879AC55-2E56-7409-2F98-988DBD9F277F}"/>
              </a:ext>
            </a:extLst>
          </p:cNvPr>
          <p:cNvSpPr>
            <a:spLocks noGrp="1"/>
          </p:cNvSpPr>
          <p:nvPr>
            <p:ph type="title"/>
          </p:nvPr>
        </p:nvSpPr>
        <p:spPr>
          <a:xfrm>
            <a:off x="409756" y="519743"/>
            <a:ext cx="2167184" cy="1562100"/>
          </a:xfrm>
        </p:spPr>
        <p:txBody>
          <a:bodyPr anchor="t">
            <a:normAutofit/>
          </a:bodyPr>
          <a:lstStyle/>
          <a:p>
            <a:r>
              <a:rPr lang="fr-FR"/>
              <a:t>Stratégie à suivre</a:t>
            </a:r>
          </a:p>
        </p:txBody>
      </p:sp>
      <p:cxnSp>
        <p:nvCxnSpPr>
          <p:cNvPr id="42" name="Straight Connector 41">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7" name="Espace réservé du contenu 2">
            <a:extLst>
              <a:ext uri="{FF2B5EF4-FFF2-40B4-BE49-F238E27FC236}">
                <a16:creationId xmlns:a16="http://schemas.microsoft.com/office/drawing/2014/main" id="{DDF3FCB8-F53F-533F-E071-1FF8076A8A1D}"/>
              </a:ext>
            </a:extLst>
          </p:cNvPr>
          <p:cNvGraphicFramePr>
            <a:graphicFrameLocks noGrp="1"/>
          </p:cNvGraphicFramePr>
          <p:nvPr>
            <p:ph idx="1"/>
            <p:extLst>
              <p:ext uri="{D42A27DB-BD31-4B8C-83A1-F6EECF244321}">
                <p14:modId xmlns:p14="http://schemas.microsoft.com/office/powerpoint/2010/main" val="2679126737"/>
              </p:ext>
            </p:extLst>
          </p:nvPr>
        </p:nvGraphicFramePr>
        <p:xfrm>
          <a:off x="3207754" y="1129320"/>
          <a:ext cx="8567603" cy="5329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8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A975156C-7442-D92E-3CEE-33704A825757}"/>
              </a:ext>
            </a:extLst>
          </p:cNvPr>
          <p:cNvGraphicFramePr>
            <a:graphicFrameLocks noGrp="1"/>
          </p:cNvGraphicFramePr>
          <p:nvPr>
            <p:ph idx="1"/>
            <p:extLst>
              <p:ext uri="{D42A27DB-BD31-4B8C-83A1-F6EECF244321}">
                <p14:modId xmlns:p14="http://schemas.microsoft.com/office/powerpoint/2010/main" val="3132694052"/>
              </p:ext>
            </p:extLst>
          </p:nvPr>
        </p:nvGraphicFramePr>
        <p:xfrm>
          <a:off x="222849" y="727752"/>
          <a:ext cx="11832566" cy="528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896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9" name="Straight Connector 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11">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3" descr="Serpent sur arrière-plan noir">
            <a:extLst>
              <a:ext uri="{FF2B5EF4-FFF2-40B4-BE49-F238E27FC236}">
                <a16:creationId xmlns:a16="http://schemas.microsoft.com/office/drawing/2014/main" id="{8407B2F7-C981-7803-BB28-A9B4BF61C093}"/>
              </a:ext>
            </a:extLst>
          </p:cNvPr>
          <p:cNvPicPr>
            <a:picLocks noChangeAspect="1"/>
          </p:cNvPicPr>
          <p:nvPr/>
        </p:nvPicPr>
        <p:blipFill rotWithShape="1">
          <a:blip r:embed="rId2"/>
          <a:srcRect t="7285" r="-2" b="16067"/>
          <a:stretch/>
        </p:blipFill>
        <p:spPr>
          <a:xfrm>
            <a:off x="20" y="10"/>
            <a:ext cx="12191979" cy="6857989"/>
          </a:xfrm>
          <a:prstGeom prst="rect">
            <a:avLst/>
          </a:prstGeom>
        </p:spPr>
      </p:pic>
      <p:sp>
        <p:nvSpPr>
          <p:cNvPr id="42" name="Freeform: Shape 13">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15">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F89AE5E-4747-5993-4379-3C40BF2A61AB}"/>
              </a:ext>
            </a:extLst>
          </p:cNvPr>
          <p:cNvSpPr>
            <a:spLocks noGrp="1"/>
          </p:cNvSpPr>
          <p:nvPr>
            <p:ph type="title"/>
          </p:nvPr>
        </p:nvSpPr>
        <p:spPr>
          <a:xfrm>
            <a:off x="2477929" y="1181101"/>
            <a:ext cx="7236143" cy="2610914"/>
          </a:xfrm>
        </p:spPr>
        <p:txBody>
          <a:bodyPr vert="horz" lIns="91440" tIns="45720" rIns="91440" bIns="45720" rtlCol="0" anchor="b">
            <a:normAutofit/>
          </a:bodyPr>
          <a:lstStyle/>
          <a:p>
            <a:r>
              <a:rPr lang="en-US" sz="4800" cap="all" spc="300" dirty="0">
                <a:solidFill>
                  <a:srgbClr val="FFFFFF"/>
                </a:solidFill>
              </a:rPr>
              <a:t>Les classes de jeu</a:t>
            </a:r>
          </a:p>
        </p:txBody>
      </p:sp>
      <p:sp>
        <p:nvSpPr>
          <p:cNvPr id="44" name="Freeform: Shape 17">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5" name="Straight Connector 19">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7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37F62D59-F5C8-4B91-BC19-4561C2CBF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06675"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AC929BEA-16F9-9481-169E-84767822F34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19" name="Tableau 3">
            <a:extLst>
              <a:ext uri="{FF2B5EF4-FFF2-40B4-BE49-F238E27FC236}">
                <a16:creationId xmlns:a16="http://schemas.microsoft.com/office/drawing/2014/main" id="{DEC9596D-3E2F-2A3B-55EA-E1110F08C1BF}"/>
              </a:ext>
            </a:extLst>
          </p:cNvPr>
          <p:cNvGraphicFramePr>
            <a:graphicFrameLocks noGrp="1"/>
          </p:cNvGraphicFramePr>
          <p:nvPr>
            <p:ph idx="1"/>
            <p:extLst>
              <p:ext uri="{D42A27DB-BD31-4B8C-83A1-F6EECF244321}">
                <p14:modId xmlns:p14="http://schemas.microsoft.com/office/powerpoint/2010/main" val="2834553141"/>
              </p:ext>
            </p:extLst>
          </p:nvPr>
        </p:nvGraphicFramePr>
        <p:xfrm>
          <a:off x="0" y="0"/>
          <a:ext cx="12200300" cy="6859597"/>
        </p:xfrm>
        <a:graphic>
          <a:graphicData uri="http://schemas.openxmlformats.org/drawingml/2006/table">
            <a:tbl>
              <a:tblPr firstRow="1" firstCol="1" bandRow="1">
                <a:tableStyleId>{00A15C55-8517-42AA-B614-E9B94910E393}</a:tableStyleId>
              </a:tblPr>
              <a:tblGrid>
                <a:gridCol w="3498272">
                  <a:extLst>
                    <a:ext uri="{9D8B030D-6E8A-4147-A177-3AD203B41FA5}">
                      <a16:colId xmlns:a16="http://schemas.microsoft.com/office/drawing/2014/main" val="2394655625"/>
                    </a:ext>
                  </a:extLst>
                </a:gridCol>
                <a:gridCol w="8702028">
                  <a:extLst>
                    <a:ext uri="{9D8B030D-6E8A-4147-A177-3AD203B41FA5}">
                      <a16:colId xmlns:a16="http://schemas.microsoft.com/office/drawing/2014/main" val="4025365873"/>
                    </a:ext>
                  </a:extLst>
                </a:gridCol>
              </a:tblGrid>
              <a:tr h="661393">
                <a:tc>
                  <a:txBody>
                    <a:bodyPr/>
                    <a:lstStyle/>
                    <a:p>
                      <a:r>
                        <a:rPr lang="fr-FR" sz="1800" b="1" dirty="0">
                          <a:solidFill>
                            <a:schemeClr val="bg1"/>
                          </a:solidFill>
                          <a:effectLst/>
                        </a:rPr>
                        <a:t> Répertoire</a:t>
                      </a:r>
                    </a:p>
                  </a:txBody>
                  <a:tcPr marL="71058" marR="71058" marT="71058" marB="71058" anchor="ctr">
                    <a:solidFill>
                      <a:schemeClr val="tx1"/>
                    </a:solidFill>
                  </a:tcPr>
                </a:tc>
                <a:tc>
                  <a:txBody>
                    <a:bodyPr/>
                    <a:lstStyle/>
                    <a:p>
                      <a:r>
                        <a:rPr lang="fr-FR" sz="1800" b="1" dirty="0">
                          <a:solidFill>
                            <a:schemeClr val="bg1"/>
                          </a:solidFill>
                          <a:effectLst/>
                        </a:rPr>
                        <a:t>Contenu</a:t>
                      </a:r>
                    </a:p>
                  </a:txBody>
                  <a:tcPr marL="71058" marR="71058" marT="71058" marB="71058" anchor="ctr">
                    <a:solidFill>
                      <a:schemeClr val="tx1"/>
                    </a:solidFill>
                  </a:tcPr>
                </a:tc>
                <a:extLst>
                  <a:ext uri="{0D108BD9-81ED-4DB2-BD59-A6C34878D82A}">
                    <a16:rowId xmlns:a16="http://schemas.microsoft.com/office/drawing/2014/main" val="134927940"/>
                  </a:ext>
                </a:extLst>
              </a:tr>
              <a:tr h="982642">
                <a:tc>
                  <a:txBody>
                    <a:bodyPr/>
                    <a:lstStyle/>
                    <a:p>
                      <a:r>
                        <a:rPr lang="fr-FR" sz="2000" dirty="0">
                          <a:effectLst/>
                          <a:latin typeface="Calibri"/>
                        </a:rPr>
                        <a:t>/src</a:t>
                      </a:r>
                    </a:p>
                  </a:txBody>
                  <a:tcPr marL="71058" marR="71058" marT="71058" marB="71058" anchor="ctr"/>
                </a:tc>
                <a:tc>
                  <a:txBody>
                    <a:bodyPr/>
                    <a:lstStyle/>
                    <a:p>
                      <a:r>
                        <a:rPr lang="fr-FR" sz="1800" b="1" dirty="0">
                          <a:effectLst/>
                          <a:latin typeface="Calibri"/>
                        </a:rPr>
                        <a:t>les sources du projet (répertoire qui doit être ajouté dans le gestionnaire de sources)</a:t>
                      </a:r>
                    </a:p>
                  </a:txBody>
                  <a:tcPr marL="71058" marR="71058" marT="71058" marB="71058" anchor="ctr"/>
                </a:tc>
                <a:extLst>
                  <a:ext uri="{0D108BD9-81ED-4DB2-BD59-A6C34878D82A}">
                    <a16:rowId xmlns:a16="http://schemas.microsoft.com/office/drawing/2014/main" val="2781411595"/>
                  </a:ext>
                </a:extLst>
              </a:tr>
              <a:tr h="661393">
                <a:tc>
                  <a:txBody>
                    <a:bodyPr/>
                    <a:lstStyle/>
                    <a:p>
                      <a:r>
                        <a:rPr lang="fr-FR" sz="2000" dirty="0">
                          <a:effectLst/>
                          <a:latin typeface="Calibri"/>
                        </a:rPr>
                        <a:t>/src/main</a:t>
                      </a:r>
                    </a:p>
                  </a:txBody>
                  <a:tcPr marL="71058" marR="71058" marT="71058" marB="71058" anchor="ctr"/>
                </a:tc>
                <a:tc>
                  <a:txBody>
                    <a:bodyPr/>
                    <a:lstStyle/>
                    <a:p>
                      <a:r>
                        <a:rPr lang="fr-FR" sz="1800" b="1" dirty="0">
                          <a:effectLst/>
                          <a:latin typeface="Calibri"/>
                        </a:rPr>
                        <a:t>les fichiers sources principaux</a:t>
                      </a:r>
                    </a:p>
                  </a:txBody>
                  <a:tcPr marL="71058" marR="71058" marT="71058" marB="71058" anchor="ctr"/>
                </a:tc>
                <a:extLst>
                  <a:ext uri="{0D108BD9-81ED-4DB2-BD59-A6C34878D82A}">
                    <a16:rowId xmlns:a16="http://schemas.microsoft.com/office/drawing/2014/main" val="2782865372"/>
                  </a:ext>
                </a:extLst>
              </a:tr>
              <a:tr h="661393">
                <a:tc>
                  <a:txBody>
                    <a:bodyPr/>
                    <a:lstStyle/>
                    <a:p>
                      <a:r>
                        <a:rPr lang="fr-FR" sz="2000" dirty="0">
                          <a:effectLst/>
                          <a:latin typeface="Calibri"/>
                        </a:rPr>
                        <a:t>/src/main/java</a:t>
                      </a:r>
                    </a:p>
                  </a:txBody>
                  <a:tcPr marL="71058" marR="71058" marT="71058" marB="71058" anchor="ctr"/>
                </a:tc>
                <a:tc>
                  <a:txBody>
                    <a:bodyPr/>
                    <a:lstStyle/>
                    <a:p>
                      <a:r>
                        <a:rPr lang="fr-FR" sz="1800" b="1" dirty="0">
                          <a:effectLst/>
                          <a:latin typeface="Calibri"/>
                        </a:rPr>
                        <a:t>le code source (sera compilé dans /</a:t>
                      </a:r>
                      <a:r>
                        <a:rPr lang="fr-FR" sz="1800" b="1" dirty="0" err="1">
                          <a:effectLst/>
                          <a:latin typeface="Calibri"/>
                        </a:rPr>
                        <a:t>target</a:t>
                      </a:r>
                      <a:r>
                        <a:rPr lang="fr-FR" sz="1800" b="1" dirty="0">
                          <a:effectLst/>
                          <a:latin typeface="Calibri"/>
                        </a:rPr>
                        <a:t>/</a:t>
                      </a:r>
                      <a:r>
                        <a:rPr lang="fr-FR" sz="1800" b="1" dirty="0" err="1">
                          <a:effectLst/>
                          <a:latin typeface="Calibri"/>
                        </a:rPr>
                        <a:t>classses</a:t>
                      </a:r>
                      <a:r>
                        <a:rPr lang="fr-FR" sz="1800" b="1" dirty="0">
                          <a:effectLst/>
                          <a:latin typeface="Calibri"/>
                        </a:rPr>
                        <a:t>)</a:t>
                      </a:r>
                    </a:p>
                  </a:txBody>
                  <a:tcPr marL="71058" marR="71058" marT="71058" marB="71058" anchor="ctr"/>
                </a:tc>
                <a:extLst>
                  <a:ext uri="{0D108BD9-81ED-4DB2-BD59-A6C34878D82A}">
                    <a16:rowId xmlns:a16="http://schemas.microsoft.com/office/drawing/2014/main" val="58716593"/>
                  </a:ext>
                </a:extLst>
              </a:tr>
              <a:tr h="1284995">
                <a:tc>
                  <a:txBody>
                    <a:bodyPr/>
                    <a:lstStyle/>
                    <a:p>
                      <a:r>
                        <a:rPr lang="fr-FR" sz="2000" dirty="0">
                          <a:effectLst/>
                          <a:latin typeface="Calibri"/>
                        </a:rPr>
                        <a:t>/src/main/ressources</a:t>
                      </a:r>
                    </a:p>
                  </a:txBody>
                  <a:tcPr marL="71058" marR="71058" marT="71058" marB="71058" anchor="ctr"/>
                </a:tc>
                <a:tc>
                  <a:txBody>
                    <a:bodyPr/>
                    <a:lstStyle/>
                    <a:p>
                      <a:r>
                        <a:rPr lang="fr-FR" sz="1800" b="1" dirty="0">
                          <a:effectLst/>
                          <a:latin typeface="Calibri"/>
                        </a:rPr>
                        <a:t>les fichiers de ressources (fichiers de configuration, images, ...). Le </a:t>
                      </a:r>
                      <a:r>
                        <a:rPr lang="fr-FR" sz="2000" b="1" dirty="0">
                          <a:effectLst/>
                          <a:latin typeface="Calibri"/>
                        </a:rPr>
                        <a:t>contenu</a:t>
                      </a:r>
                      <a:r>
                        <a:rPr lang="fr-FR" sz="1800" b="1" dirty="0">
                          <a:effectLst/>
                          <a:latin typeface="Calibri"/>
                        </a:rPr>
                        <a:t> de ce répertoire est copié dans </a:t>
                      </a:r>
                      <a:r>
                        <a:rPr lang="fr-FR" sz="1800" b="1" dirty="0" err="1">
                          <a:effectLst/>
                          <a:latin typeface="Calibri"/>
                        </a:rPr>
                        <a:t>target</a:t>
                      </a:r>
                      <a:r>
                        <a:rPr lang="fr-FR" sz="1800" b="1" dirty="0">
                          <a:effectLst/>
                          <a:latin typeface="Calibri"/>
                        </a:rPr>
                        <a:t>/classes pour être inclus dans l'artéfact généré</a:t>
                      </a:r>
                    </a:p>
                  </a:txBody>
                  <a:tcPr marL="71058" marR="71058" marT="71058" marB="71058" anchor="ctr"/>
                </a:tc>
                <a:extLst>
                  <a:ext uri="{0D108BD9-81ED-4DB2-BD59-A6C34878D82A}">
                    <a16:rowId xmlns:a16="http://schemas.microsoft.com/office/drawing/2014/main" val="3519894029"/>
                  </a:ext>
                </a:extLst>
              </a:tr>
              <a:tr h="1284995">
                <a:tc>
                  <a:txBody>
                    <a:bodyPr/>
                    <a:lstStyle/>
                    <a:p>
                      <a:r>
                        <a:rPr lang="fr-FR" sz="2000" dirty="0">
                          <a:effectLst/>
                          <a:latin typeface="Calibri"/>
                        </a:rPr>
                        <a:t>/Target</a:t>
                      </a:r>
                    </a:p>
                  </a:txBody>
                  <a:tcPr marL="71058" marR="71058" marT="71058" marB="71058" anchor="ctr"/>
                </a:tc>
                <a:tc>
                  <a:txBody>
                    <a:bodyPr/>
                    <a:lstStyle/>
                    <a:p>
                      <a:r>
                        <a:rPr lang="fr-FR" sz="1800" b="1" dirty="0">
                          <a:effectLst/>
                          <a:latin typeface="Calibri"/>
                        </a:rPr>
                        <a:t>les fichiers générés pour les artéfacts et les tests (ce répertoire ne doit pas être inclus dans le gestionnaire de sources)</a:t>
                      </a:r>
                    </a:p>
                  </a:txBody>
                  <a:tcPr marL="71058" marR="71058" marT="71058" marB="71058" anchor="ctr"/>
                </a:tc>
                <a:extLst>
                  <a:ext uri="{0D108BD9-81ED-4DB2-BD59-A6C34878D82A}">
                    <a16:rowId xmlns:a16="http://schemas.microsoft.com/office/drawing/2014/main" val="1798815190"/>
                  </a:ext>
                </a:extLst>
              </a:tr>
              <a:tr h="661393">
                <a:tc>
                  <a:txBody>
                    <a:bodyPr/>
                    <a:lstStyle/>
                    <a:p>
                      <a:r>
                        <a:rPr lang="fr-FR" sz="2000" dirty="0">
                          <a:effectLst/>
                          <a:latin typeface="Calibri"/>
                        </a:rPr>
                        <a:t>/Target/classes</a:t>
                      </a:r>
                    </a:p>
                  </a:txBody>
                  <a:tcPr marL="71058" marR="71058" marT="71058" marB="71058" anchor="ctr"/>
                </a:tc>
                <a:tc>
                  <a:txBody>
                    <a:bodyPr/>
                    <a:lstStyle/>
                    <a:p>
                      <a:r>
                        <a:rPr lang="fr-FR" sz="1800" b="1" dirty="0">
                          <a:effectLst/>
                          <a:latin typeface="Calibri"/>
                        </a:rPr>
                        <a:t>les classes compilées</a:t>
                      </a:r>
                    </a:p>
                  </a:txBody>
                  <a:tcPr marL="71058" marR="71058" marT="71058" marB="71058" anchor="ctr"/>
                </a:tc>
                <a:extLst>
                  <a:ext uri="{0D108BD9-81ED-4DB2-BD59-A6C34878D82A}">
                    <a16:rowId xmlns:a16="http://schemas.microsoft.com/office/drawing/2014/main" val="9679043"/>
                  </a:ext>
                </a:extLst>
              </a:tr>
              <a:tr h="661393">
                <a:tc>
                  <a:txBody>
                    <a:bodyPr/>
                    <a:lstStyle/>
                    <a:p>
                      <a:r>
                        <a:rPr lang="fr-FR" sz="2000" dirty="0">
                          <a:effectLst/>
                          <a:latin typeface="Calibri"/>
                        </a:rPr>
                        <a:t>/pom.xml</a:t>
                      </a:r>
                    </a:p>
                  </a:txBody>
                  <a:tcPr marL="71058" marR="71058" marT="71058" marB="71058" anchor="ctr"/>
                </a:tc>
                <a:tc>
                  <a:txBody>
                    <a:bodyPr/>
                    <a:lstStyle/>
                    <a:p>
                      <a:r>
                        <a:rPr lang="fr-FR" sz="1800" b="1" dirty="0">
                          <a:effectLst/>
                          <a:latin typeface="Calibri"/>
                        </a:rPr>
                        <a:t>le fichier POM de description du projet</a:t>
                      </a:r>
                    </a:p>
                  </a:txBody>
                  <a:tcPr marL="71058" marR="71058" marT="71058" marB="71058" anchor="ctr"/>
                </a:tc>
                <a:extLst>
                  <a:ext uri="{0D108BD9-81ED-4DB2-BD59-A6C34878D82A}">
                    <a16:rowId xmlns:a16="http://schemas.microsoft.com/office/drawing/2014/main" val="1673868993"/>
                  </a:ext>
                </a:extLst>
              </a:tr>
            </a:tbl>
          </a:graphicData>
        </a:graphic>
      </p:graphicFrame>
    </p:spTree>
    <p:extLst>
      <p:ext uri="{BB962C8B-B14F-4D97-AF65-F5344CB8AC3E}">
        <p14:creationId xmlns:p14="http://schemas.microsoft.com/office/powerpoint/2010/main" val="2256392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11">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7" name="Straight Connector 13">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15">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17">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19">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re 3">
            <a:extLst>
              <a:ext uri="{FF2B5EF4-FFF2-40B4-BE49-F238E27FC236}">
                <a16:creationId xmlns:a16="http://schemas.microsoft.com/office/drawing/2014/main" id="{D8FFE2D2-031F-B080-59F9-766D8EE62F75}"/>
              </a:ext>
            </a:extLst>
          </p:cNvPr>
          <p:cNvSpPr>
            <a:spLocks noGrp="1"/>
          </p:cNvSpPr>
          <p:nvPr>
            <p:ph type="title"/>
          </p:nvPr>
        </p:nvSpPr>
        <p:spPr>
          <a:xfrm>
            <a:off x="1143000" y="1181098"/>
            <a:ext cx="4953000" cy="2713170"/>
          </a:xfrm>
        </p:spPr>
        <p:txBody>
          <a:bodyPr vert="horz" lIns="91440" tIns="45720" rIns="91440" bIns="45720" rtlCol="0" anchor="t">
            <a:normAutofit/>
          </a:bodyPr>
          <a:lstStyle/>
          <a:p>
            <a:r>
              <a:rPr lang="en-US" sz="4800" cap="all" spc="300"/>
              <a:t>Les classes du jeu</a:t>
            </a:r>
          </a:p>
        </p:txBody>
      </p:sp>
      <p:pic>
        <p:nvPicPr>
          <p:cNvPr id="7" name="Image 7" descr="Une image contenant texte&#10;&#10;Description générée automatiquement">
            <a:extLst>
              <a:ext uri="{FF2B5EF4-FFF2-40B4-BE49-F238E27FC236}">
                <a16:creationId xmlns:a16="http://schemas.microsoft.com/office/drawing/2014/main" id="{B5F8965B-3E45-910E-168E-1797DA6A8E13}"/>
              </a:ext>
            </a:extLst>
          </p:cNvPr>
          <p:cNvPicPr>
            <a:picLocks noGrp="1" noChangeAspect="1"/>
          </p:cNvPicPr>
          <p:nvPr>
            <p:ph sz="half" idx="2"/>
          </p:nvPr>
        </p:nvPicPr>
        <p:blipFill>
          <a:blip r:embed="rId2"/>
          <a:stretch>
            <a:fillRect/>
          </a:stretch>
        </p:blipFill>
        <p:spPr>
          <a:xfrm>
            <a:off x="7410848" y="2212257"/>
            <a:ext cx="3935847" cy="4002275"/>
          </a:xfrm>
          <a:prstGeom prst="rect">
            <a:avLst/>
          </a:prstGeom>
        </p:spPr>
      </p:pic>
      <p:sp>
        <p:nvSpPr>
          <p:cNvPr id="5" name="ZoneTexte 4">
            <a:extLst>
              <a:ext uri="{FF2B5EF4-FFF2-40B4-BE49-F238E27FC236}">
                <a16:creationId xmlns:a16="http://schemas.microsoft.com/office/drawing/2014/main" id="{AC929BEA-16F9-9481-169E-84767822F34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Tree>
    <p:extLst>
      <p:ext uri="{BB962C8B-B14F-4D97-AF65-F5344CB8AC3E}">
        <p14:creationId xmlns:p14="http://schemas.microsoft.com/office/powerpoint/2010/main" val="173369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a:extLst>
              <a:ext uri="{FF2B5EF4-FFF2-40B4-BE49-F238E27FC236}">
                <a16:creationId xmlns:a16="http://schemas.microsoft.com/office/drawing/2014/main" id="{EE1894E8-2569-636D-FD6D-614930CD7F56}"/>
              </a:ext>
            </a:extLst>
          </p:cNvPr>
          <p:cNvPicPr>
            <a:picLocks noGrp="1" noChangeAspect="1"/>
          </p:cNvPicPr>
          <p:nvPr>
            <p:ph sz="half" idx="1"/>
          </p:nvPr>
        </p:nvPicPr>
        <p:blipFill>
          <a:blip r:embed="rId2"/>
          <a:stretch>
            <a:fillRect/>
          </a:stretch>
        </p:blipFill>
        <p:spPr>
          <a:xfrm>
            <a:off x="-4405" y="3504"/>
            <a:ext cx="5009071" cy="731987"/>
          </a:xfrm>
        </p:spPr>
      </p:pic>
      <p:sp>
        <p:nvSpPr>
          <p:cNvPr id="4" name="Espace réservé du contenu 3">
            <a:extLst>
              <a:ext uri="{FF2B5EF4-FFF2-40B4-BE49-F238E27FC236}">
                <a16:creationId xmlns:a16="http://schemas.microsoft.com/office/drawing/2014/main" id="{2C008256-B2D8-64F9-CF61-F566112F9435}"/>
              </a:ext>
            </a:extLst>
          </p:cNvPr>
          <p:cNvSpPr>
            <a:spLocks noGrp="1"/>
          </p:cNvSpPr>
          <p:nvPr>
            <p:ph sz="half" idx="2"/>
          </p:nvPr>
        </p:nvSpPr>
        <p:spPr>
          <a:xfrm>
            <a:off x="5056700" y="4337953"/>
            <a:ext cx="7056225" cy="1681541"/>
          </a:xfrm>
          <a:noFill/>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a:bodyPr>
          <a:lstStyle/>
          <a:p>
            <a:r>
              <a:rPr lang="fr-FR" sz="1600" b="1" dirty="0">
                <a:solidFill>
                  <a:srgbClr val="FFFFFF"/>
                </a:solidFill>
                <a:latin typeface="Calibri"/>
                <a:cs typeface="Calibri"/>
              </a:rPr>
              <a:t>La classe qui contient le main et qui va </a:t>
            </a:r>
            <a:r>
              <a:rPr lang="fr-FR" sz="1600" b="1" dirty="0" err="1">
                <a:solidFill>
                  <a:srgbClr val="FFFFFF"/>
                </a:solidFill>
                <a:latin typeface="Calibri"/>
                <a:cs typeface="Calibri"/>
              </a:rPr>
              <a:t>etre</a:t>
            </a:r>
            <a:r>
              <a:rPr lang="fr-FR" sz="1600" b="1" dirty="0">
                <a:solidFill>
                  <a:srgbClr val="FFFFFF"/>
                </a:solidFill>
                <a:latin typeface="Calibri"/>
                <a:cs typeface="Calibri"/>
              </a:rPr>
              <a:t> </a:t>
            </a:r>
            <a:r>
              <a:rPr lang="fr-FR" sz="1600" b="1" dirty="0" err="1">
                <a:solidFill>
                  <a:srgbClr val="FFFFFF"/>
                </a:solidFill>
                <a:latin typeface="Calibri"/>
                <a:cs typeface="Calibri"/>
              </a:rPr>
              <a:t>executée</a:t>
            </a:r>
            <a:r>
              <a:rPr lang="fr-FR" sz="1600" b="1" dirty="0">
                <a:solidFill>
                  <a:srgbClr val="FFFFFF"/>
                </a:solidFill>
                <a:latin typeface="Calibri"/>
                <a:cs typeface="Calibri"/>
              </a:rPr>
              <a:t> </a:t>
            </a:r>
          </a:p>
          <a:p>
            <a:r>
              <a:rPr lang="fr-FR" sz="1600" b="1" dirty="0">
                <a:solidFill>
                  <a:srgbClr val="FFFFFF"/>
                </a:solidFill>
                <a:latin typeface="Calibri"/>
                <a:cs typeface="Calibri"/>
              </a:rPr>
              <a:t>Elle va lancer l'interface du choix du jeu (</a:t>
            </a:r>
            <a:r>
              <a:rPr lang="fr-FR" sz="1600" b="1" dirty="0" err="1">
                <a:solidFill>
                  <a:srgbClr val="FFC000"/>
                </a:solidFill>
                <a:latin typeface="Calibri"/>
                <a:cs typeface="Calibri"/>
              </a:rPr>
              <a:t>ChooseGameTypeWindow</a:t>
            </a:r>
            <a:r>
              <a:rPr lang="fr-FR" sz="1600" b="1" dirty="0">
                <a:solidFill>
                  <a:srgbClr val="FFC000"/>
                </a:solidFill>
                <a:latin typeface="Calibri"/>
                <a:cs typeface="Calibri"/>
              </a:rPr>
              <a:t> </a:t>
            </a:r>
            <a:r>
              <a:rPr lang="fr-FR" sz="1600" b="1" dirty="0">
                <a:solidFill>
                  <a:srgbClr val="FFFFFF"/>
                </a:solidFill>
                <a:latin typeface="Calibri"/>
                <a:cs typeface="Calibri"/>
              </a:rPr>
              <a:t>frame )</a:t>
            </a:r>
          </a:p>
          <a:p>
            <a:r>
              <a:rPr lang="fr-FR" sz="1600" b="1" dirty="0">
                <a:solidFill>
                  <a:srgbClr val="FFFFFF"/>
                </a:solidFill>
                <a:latin typeface="Calibri"/>
                <a:cs typeface="Calibri"/>
              </a:rPr>
              <a:t>On utilise la classe </a:t>
            </a:r>
            <a:r>
              <a:rPr lang="fr-FR" b="1" dirty="0">
                <a:solidFill>
                  <a:srgbClr val="FFFFFF"/>
                </a:solidFill>
                <a:latin typeface="Calibri"/>
                <a:cs typeface="Calibri"/>
              </a:rPr>
              <a:t>'</a:t>
            </a:r>
            <a:r>
              <a:rPr lang="fr-FR" dirty="0" err="1">
                <a:solidFill>
                  <a:srgbClr val="FFC000"/>
                </a:solidFill>
                <a:latin typeface="Consolas"/>
                <a:cs typeface="Calibri"/>
              </a:rPr>
              <a:t>ContextProvider</a:t>
            </a:r>
            <a:r>
              <a:rPr lang="fr-FR" dirty="0">
                <a:solidFill>
                  <a:srgbClr val="FFFFFF"/>
                </a:solidFill>
                <a:latin typeface="Consolas"/>
                <a:cs typeface="Calibri"/>
              </a:rPr>
              <a:t>'</a:t>
            </a:r>
            <a:r>
              <a:rPr lang="fr-FR" sz="1600" dirty="0">
                <a:solidFill>
                  <a:srgbClr val="FFFFFF"/>
                </a:solidFill>
                <a:latin typeface="Consolas"/>
                <a:cs typeface="Calibri"/>
              </a:rPr>
              <a:t> qui va fournir le </a:t>
            </a:r>
            <a:r>
              <a:rPr lang="fr-FR" sz="1600" dirty="0" err="1">
                <a:solidFill>
                  <a:srgbClr val="FFFFFF"/>
                </a:solidFill>
                <a:latin typeface="Consolas"/>
                <a:cs typeface="Calibri"/>
              </a:rPr>
              <a:t>context</a:t>
            </a:r>
            <a:r>
              <a:rPr lang="fr-FR" sz="1600" dirty="0">
                <a:solidFill>
                  <a:srgbClr val="FFFFFF"/>
                </a:solidFill>
                <a:latin typeface="Consolas"/>
                <a:cs typeface="Calibri"/>
              </a:rPr>
              <a:t> '</a:t>
            </a:r>
            <a:r>
              <a:rPr lang="fr-FR" sz="1600" b="1" dirty="0">
                <a:solidFill>
                  <a:srgbClr val="FFC000"/>
                </a:solidFill>
                <a:latin typeface="Consolas"/>
                <a:cs typeface="Calibri"/>
              </a:rPr>
              <a:t>base_context.xml</a:t>
            </a:r>
            <a:r>
              <a:rPr lang="fr-FR" sz="1600" b="1" dirty="0">
                <a:solidFill>
                  <a:srgbClr val="FFFFFF"/>
                </a:solidFill>
                <a:latin typeface="Consolas"/>
                <a:cs typeface="Calibri"/>
              </a:rPr>
              <a:t>' qui contient les dépendances correspondants </a:t>
            </a:r>
            <a:endParaRPr lang="fr-FR" sz="1600" dirty="0">
              <a:solidFill>
                <a:srgbClr val="FFFFFF"/>
              </a:solidFill>
              <a:latin typeface="Consolas"/>
              <a:cs typeface="Calibri"/>
            </a:endParaRPr>
          </a:p>
        </p:txBody>
      </p:sp>
      <p:sp>
        <p:nvSpPr>
          <p:cNvPr id="2" name="ZoneTexte 1">
            <a:extLst>
              <a:ext uri="{FF2B5EF4-FFF2-40B4-BE49-F238E27FC236}">
                <a16:creationId xmlns:a16="http://schemas.microsoft.com/office/drawing/2014/main" id="{3A380C49-E8D1-AAE4-75CC-6383F24657B7}"/>
              </a:ext>
            </a:extLst>
          </p:cNvPr>
          <p:cNvSpPr txBox="1"/>
          <p:nvPr/>
        </p:nvSpPr>
        <p:spPr>
          <a:xfrm>
            <a:off x="152400" y="6277154"/>
            <a:ext cx="9342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FFFFFF"/>
                </a:solidFill>
                <a:latin typeface="Calibri"/>
                <a:cs typeface="Calibri"/>
              </a:rPr>
              <a:t>Object </a:t>
            </a:r>
            <a:r>
              <a:rPr lang="en-US" i="1" dirty="0" err="1">
                <a:solidFill>
                  <a:srgbClr val="FFFFFF"/>
                </a:solidFill>
                <a:latin typeface="Calibri"/>
                <a:cs typeface="Calibri"/>
              </a:rPr>
              <a:t>getBean</a:t>
            </a:r>
            <a:r>
              <a:rPr lang="en-US" i="1" dirty="0">
                <a:solidFill>
                  <a:srgbClr val="FFFFFF"/>
                </a:solidFill>
                <a:latin typeface="Calibri"/>
                <a:cs typeface="Calibri"/>
              </a:rPr>
              <a:t>(String) : </a:t>
            </a:r>
            <a:r>
              <a:rPr lang="en-US" i="1" dirty="0" err="1">
                <a:solidFill>
                  <a:srgbClr val="FFFFFF"/>
                </a:solidFill>
                <a:latin typeface="Calibri"/>
                <a:cs typeface="Calibri"/>
              </a:rPr>
              <a:t>Obtenir</a:t>
            </a:r>
            <a:r>
              <a:rPr lang="en-US" i="1" dirty="0">
                <a:solidFill>
                  <a:srgbClr val="FFFFFF"/>
                </a:solidFill>
                <a:latin typeface="Calibri"/>
                <a:cs typeface="Calibri"/>
              </a:rPr>
              <a:t> </a:t>
            </a:r>
            <a:r>
              <a:rPr lang="en-US" i="1" dirty="0" err="1">
                <a:solidFill>
                  <a:srgbClr val="FFFFFF"/>
                </a:solidFill>
                <a:latin typeface="Calibri"/>
                <a:cs typeface="Calibri"/>
              </a:rPr>
              <a:t>une</a:t>
            </a:r>
            <a:r>
              <a:rPr lang="en-US" i="1" dirty="0">
                <a:solidFill>
                  <a:srgbClr val="FFFFFF"/>
                </a:solidFill>
                <a:latin typeface="Calibri"/>
                <a:cs typeface="Calibri"/>
              </a:rPr>
              <a:t> instance d'un bean </a:t>
            </a:r>
            <a:r>
              <a:rPr lang="en-US" i="1" dirty="0" err="1">
                <a:solidFill>
                  <a:srgbClr val="FFFFFF"/>
                </a:solidFill>
                <a:latin typeface="Calibri"/>
                <a:cs typeface="Calibri"/>
              </a:rPr>
              <a:t>géré</a:t>
            </a:r>
            <a:r>
              <a:rPr lang="en-US" i="1" dirty="0">
                <a:solidFill>
                  <a:srgbClr val="FFFFFF"/>
                </a:solidFill>
                <a:latin typeface="Calibri"/>
                <a:cs typeface="Calibri"/>
              </a:rPr>
              <a:t> par le </a:t>
            </a:r>
            <a:r>
              <a:rPr lang="en-US" i="1" dirty="0" err="1">
                <a:solidFill>
                  <a:srgbClr val="FFFFFF"/>
                </a:solidFill>
                <a:latin typeface="Calibri"/>
                <a:cs typeface="Calibri"/>
              </a:rPr>
              <a:t>conteneur</a:t>
            </a:r>
            <a:endParaRPr lang="en-US" dirty="0" err="1">
              <a:solidFill>
                <a:srgbClr val="FFFFFF"/>
              </a:solidFill>
              <a:latin typeface="Calibri"/>
              <a:cs typeface="Calibri"/>
            </a:endParaRPr>
          </a:p>
        </p:txBody>
      </p:sp>
      <p:pic>
        <p:nvPicPr>
          <p:cNvPr id="3" name="Image 5" descr="Une image contenant texte&#10;&#10;Description générée automatiquement">
            <a:extLst>
              <a:ext uri="{FF2B5EF4-FFF2-40B4-BE49-F238E27FC236}">
                <a16:creationId xmlns:a16="http://schemas.microsoft.com/office/drawing/2014/main" id="{D2A6FF7C-EA0E-6011-23DB-C33096CE5AF6}"/>
              </a:ext>
            </a:extLst>
          </p:cNvPr>
          <p:cNvPicPr>
            <a:picLocks noChangeAspect="1"/>
          </p:cNvPicPr>
          <p:nvPr/>
        </p:nvPicPr>
        <p:blipFill>
          <a:blip r:embed="rId3"/>
          <a:stretch>
            <a:fillRect/>
          </a:stretch>
        </p:blipFill>
        <p:spPr>
          <a:xfrm>
            <a:off x="2064589" y="735212"/>
            <a:ext cx="9946255" cy="3389122"/>
          </a:xfrm>
          <a:prstGeom prst="rect">
            <a:avLst/>
          </a:prstGeom>
        </p:spPr>
      </p:pic>
      <p:sp>
        <p:nvSpPr>
          <p:cNvPr id="6" name="ZoneTexte 5">
            <a:extLst>
              <a:ext uri="{FF2B5EF4-FFF2-40B4-BE49-F238E27FC236}">
                <a16:creationId xmlns:a16="http://schemas.microsoft.com/office/drawing/2014/main" id="{B9ECE1E3-53CD-7455-B48F-B95BBF2EBAA4}"/>
              </a:ext>
            </a:extLst>
          </p:cNvPr>
          <p:cNvSpPr txBox="1"/>
          <p:nvPr/>
        </p:nvSpPr>
        <p:spPr>
          <a:xfrm>
            <a:off x="152401" y="4911305"/>
            <a:ext cx="48566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err="1">
                <a:solidFill>
                  <a:srgbClr val="FFFFFF"/>
                </a:solidFill>
                <a:latin typeface="Calibri"/>
                <a:cs typeface="Calibri"/>
              </a:rPr>
              <a:t>org.springframework.context.ApplicationContext</a:t>
            </a:r>
            <a:r>
              <a:rPr lang="en-US" i="1" dirty="0">
                <a:solidFill>
                  <a:srgbClr val="FFFFFF"/>
                </a:solidFill>
                <a:latin typeface="Calibri"/>
                <a:cs typeface="Calibri"/>
              </a:rPr>
              <a:t> :</a:t>
            </a:r>
            <a:endParaRPr lang="en-US" dirty="0" err="1">
              <a:solidFill>
                <a:srgbClr val="FFFFFF"/>
              </a:solidFill>
              <a:latin typeface="Calibri"/>
              <a:cs typeface="Calibri"/>
            </a:endParaRPr>
          </a:p>
          <a:p>
            <a:r>
              <a:rPr lang="en-US" i="1" dirty="0">
                <a:solidFill>
                  <a:srgbClr val="FFFFFF"/>
                </a:solidFill>
                <a:latin typeface="Calibri"/>
                <a:cs typeface="Calibri"/>
              </a:rPr>
              <a:t> propose </a:t>
            </a:r>
            <a:r>
              <a:rPr lang="en-US" i="1" dirty="0" err="1">
                <a:solidFill>
                  <a:srgbClr val="FFFFFF"/>
                </a:solidFill>
                <a:latin typeface="Calibri"/>
                <a:cs typeface="Calibri"/>
              </a:rPr>
              <a:t>quelques</a:t>
            </a:r>
            <a:r>
              <a:rPr lang="en-US" i="1" dirty="0">
                <a:solidFill>
                  <a:srgbClr val="FFFFFF"/>
                </a:solidFill>
                <a:latin typeface="Calibri"/>
                <a:cs typeface="Calibri"/>
              </a:rPr>
              <a:t> </a:t>
            </a:r>
            <a:r>
              <a:rPr lang="en-US" i="1" dirty="0" err="1">
                <a:solidFill>
                  <a:srgbClr val="FFFFFF"/>
                </a:solidFill>
                <a:latin typeface="Calibri"/>
                <a:cs typeface="Calibri"/>
              </a:rPr>
              <a:t>fonctionnalités</a:t>
            </a:r>
            <a:r>
              <a:rPr lang="en-US" i="1" dirty="0">
                <a:solidFill>
                  <a:srgbClr val="FFFFFF"/>
                </a:solidFill>
                <a:latin typeface="Calibri"/>
                <a:cs typeface="Calibri"/>
              </a:rPr>
              <a:t> </a:t>
            </a:r>
            <a:r>
              <a:rPr lang="en-US" i="1" dirty="0" err="1">
                <a:solidFill>
                  <a:srgbClr val="FFFFFF"/>
                </a:solidFill>
                <a:latin typeface="Calibri"/>
                <a:cs typeface="Calibri"/>
              </a:rPr>
              <a:t>supplémentaires</a:t>
            </a:r>
            <a:r>
              <a:rPr lang="en-US" i="1" dirty="0">
                <a:solidFill>
                  <a:srgbClr val="FFFFFF"/>
                </a:solidFill>
                <a:latin typeface="Calibri"/>
                <a:cs typeface="Calibri"/>
              </a:rPr>
              <a:t> </a:t>
            </a:r>
            <a:r>
              <a:rPr lang="en-US" i="1" dirty="0" err="1">
                <a:solidFill>
                  <a:srgbClr val="FFFFFF"/>
                </a:solidFill>
                <a:latin typeface="Calibri"/>
                <a:cs typeface="Calibri"/>
              </a:rPr>
              <a:t>comme</a:t>
            </a:r>
            <a:r>
              <a:rPr lang="en-US" i="1" dirty="0">
                <a:solidFill>
                  <a:srgbClr val="FFFFFF"/>
                </a:solidFill>
                <a:latin typeface="Calibri"/>
                <a:cs typeface="Calibri"/>
              </a:rPr>
              <a:t> </a:t>
            </a:r>
            <a:r>
              <a:rPr lang="en-US" i="1" dirty="0" err="1">
                <a:solidFill>
                  <a:srgbClr val="FFFFFF"/>
                </a:solidFill>
                <a:latin typeface="Calibri"/>
                <a:cs typeface="Calibri"/>
              </a:rPr>
              <a:t>une</a:t>
            </a:r>
            <a:r>
              <a:rPr lang="en-US" i="1" dirty="0">
                <a:solidFill>
                  <a:srgbClr val="FFFFFF"/>
                </a:solidFill>
                <a:latin typeface="Calibri"/>
                <a:cs typeface="Calibri"/>
              </a:rPr>
              <a:t> gestion </a:t>
            </a:r>
            <a:r>
              <a:rPr lang="en-US" i="1" dirty="0" err="1">
                <a:solidFill>
                  <a:srgbClr val="FFFFFF"/>
                </a:solidFill>
                <a:latin typeface="Calibri"/>
                <a:cs typeface="Calibri"/>
              </a:rPr>
              <a:t>d'événements</a:t>
            </a:r>
            <a:r>
              <a:rPr lang="en-US" i="1" dirty="0">
                <a:solidFill>
                  <a:srgbClr val="FFFFFF"/>
                </a:solidFill>
                <a:latin typeface="Calibri"/>
                <a:cs typeface="Calibri"/>
              </a:rPr>
              <a:t> et de </a:t>
            </a:r>
            <a:r>
              <a:rPr lang="en-US" i="1" dirty="0" err="1">
                <a:solidFill>
                  <a:srgbClr val="FFFFFF"/>
                </a:solidFill>
                <a:latin typeface="Calibri"/>
                <a:cs typeface="Calibri"/>
              </a:rPr>
              <a:t>ressources</a:t>
            </a:r>
            <a:endParaRPr lang="en-US">
              <a:solidFill>
                <a:srgbClr val="FFFFFF"/>
              </a:solidFill>
              <a:latin typeface="Calibri"/>
              <a:cs typeface="Calibri"/>
            </a:endParaRPr>
          </a:p>
        </p:txBody>
      </p:sp>
    </p:spTree>
    <p:extLst>
      <p:ext uri="{BB962C8B-B14F-4D97-AF65-F5344CB8AC3E}">
        <p14:creationId xmlns:p14="http://schemas.microsoft.com/office/powerpoint/2010/main" val="209032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AD2284B-B8B7-4BE1-A9DE-32E5FCF7B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75E09B98-5E1F-A9C8-8B33-E3DDADB56F15}"/>
              </a:ext>
            </a:extLst>
          </p:cNvPr>
          <p:cNvSpPr>
            <a:spLocks noGrp="1"/>
          </p:cNvSpPr>
          <p:nvPr>
            <p:ph type="title"/>
          </p:nvPr>
        </p:nvSpPr>
        <p:spPr>
          <a:xfrm>
            <a:off x="5102157" y="4661939"/>
            <a:ext cx="5946841" cy="1510261"/>
          </a:xfrm>
        </p:spPr>
        <p:txBody>
          <a:bodyPr vert="horz" lIns="91440" tIns="45720" rIns="91440" bIns="45720" rtlCol="0" anchor="b">
            <a:normAutofit/>
          </a:bodyPr>
          <a:lstStyle/>
          <a:p>
            <a:r>
              <a:rPr lang="en-US" sz="6000" dirty="0"/>
              <a:t>View</a:t>
            </a:r>
            <a:endParaRPr lang="en-US" sz="6000" kern="1200" dirty="0">
              <a:latin typeface="+mj-lt"/>
            </a:endParaRPr>
          </a:p>
        </p:txBody>
      </p:sp>
      <p:pic>
        <p:nvPicPr>
          <p:cNvPr id="5" name="Image 5" descr="Une image contenant texte&#10;&#10;Description générée automatiquement">
            <a:extLst>
              <a:ext uri="{FF2B5EF4-FFF2-40B4-BE49-F238E27FC236}">
                <a16:creationId xmlns:a16="http://schemas.microsoft.com/office/drawing/2014/main" id="{18DAA970-0497-B246-5506-71BB059DA0A6}"/>
              </a:ext>
            </a:extLst>
          </p:cNvPr>
          <p:cNvPicPr>
            <a:picLocks noGrp="1" noChangeAspect="1"/>
          </p:cNvPicPr>
          <p:nvPr>
            <p:ph sz="half" idx="1"/>
          </p:nvPr>
        </p:nvPicPr>
        <p:blipFill>
          <a:blip r:embed="rId2"/>
          <a:stretch>
            <a:fillRect/>
          </a:stretch>
        </p:blipFill>
        <p:spPr>
          <a:xfrm>
            <a:off x="242740" y="311364"/>
            <a:ext cx="4329894" cy="4877670"/>
          </a:xfrm>
          <a:prstGeom prst="rect">
            <a:avLst/>
          </a:prstGeom>
        </p:spPr>
      </p:pic>
      <p:sp>
        <p:nvSpPr>
          <p:cNvPr id="4" name="Espace réservé du contenu 3">
            <a:extLst>
              <a:ext uri="{FF2B5EF4-FFF2-40B4-BE49-F238E27FC236}">
                <a16:creationId xmlns:a16="http://schemas.microsoft.com/office/drawing/2014/main" id="{8D79C03A-0C27-E362-75DC-1A1AD6917EE6}"/>
              </a:ext>
            </a:extLst>
          </p:cNvPr>
          <p:cNvSpPr>
            <a:spLocks noGrp="1"/>
          </p:cNvSpPr>
          <p:nvPr>
            <p:ph sz="half" idx="2"/>
          </p:nvPr>
        </p:nvSpPr>
        <p:spPr>
          <a:xfrm>
            <a:off x="8717485" y="1069715"/>
            <a:ext cx="2460912" cy="3913097"/>
          </a:xfrm>
        </p:spPr>
        <p:txBody>
          <a:bodyPr vert="horz" lIns="91440" tIns="45720" rIns="91440" bIns="45720" rtlCol="0" anchor="t">
            <a:normAutofit/>
          </a:bodyPr>
          <a:lstStyle/>
          <a:p>
            <a:pPr algn="r"/>
            <a:r>
              <a:rPr lang="en-US" sz="2400" dirty="0" err="1">
                <a:latin typeface="Calibri"/>
                <a:cs typeface="Calibri"/>
              </a:rPr>
              <a:t>C'est</a:t>
            </a:r>
            <a:r>
              <a:rPr lang="en-US" sz="2400" dirty="0">
                <a:latin typeface="Calibri"/>
                <a:cs typeface="Calibri"/>
              </a:rPr>
              <a:t> un repertoire qui </a:t>
            </a:r>
            <a:r>
              <a:rPr lang="en-US" sz="2400" dirty="0" err="1">
                <a:latin typeface="Calibri"/>
                <a:cs typeface="Calibri"/>
              </a:rPr>
              <a:t>contient</a:t>
            </a:r>
            <a:r>
              <a:rPr lang="en-US" sz="2400" dirty="0">
                <a:latin typeface="Calibri"/>
                <a:cs typeface="Calibri"/>
              </a:rPr>
              <a:t> Tous les interfaces qui </a:t>
            </a:r>
            <a:r>
              <a:rPr lang="en-US" sz="2400" dirty="0" err="1">
                <a:latin typeface="Calibri"/>
                <a:cs typeface="Calibri"/>
              </a:rPr>
              <a:t>vont</a:t>
            </a:r>
            <a:r>
              <a:rPr lang="en-US" sz="2400" dirty="0">
                <a:latin typeface="Calibri"/>
                <a:cs typeface="Calibri"/>
              </a:rPr>
              <a:t> </a:t>
            </a:r>
            <a:r>
              <a:rPr lang="en-US" sz="2400" dirty="0" err="1">
                <a:latin typeface="Calibri"/>
                <a:cs typeface="Calibri"/>
              </a:rPr>
              <a:t>etre</a:t>
            </a:r>
            <a:r>
              <a:rPr lang="en-US" sz="2400" dirty="0">
                <a:latin typeface="Calibri"/>
                <a:cs typeface="Calibri"/>
              </a:rPr>
              <a:t> </a:t>
            </a:r>
            <a:r>
              <a:rPr lang="en-US" sz="2400" dirty="0" err="1">
                <a:latin typeface="Calibri"/>
                <a:cs typeface="Calibri"/>
              </a:rPr>
              <a:t>affichés</a:t>
            </a:r>
            <a:r>
              <a:rPr lang="en-US" sz="2400" dirty="0">
                <a:latin typeface="Calibri"/>
                <a:cs typeface="Calibri"/>
              </a:rPr>
              <a:t> </a:t>
            </a:r>
            <a:r>
              <a:rPr lang="en-US" sz="2400" dirty="0" err="1">
                <a:latin typeface="Calibri"/>
                <a:cs typeface="Calibri"/>
              </a:rPr>
              <a:t>lors</a:t>
            </a:r>
            <a:r>
              <a:rPr lang="en-US" sz="2400" dirty="0">
                <a:latin typeface="Calibri"/>
                <a:cs typeface="Calibri"/>
              </a:rPr>
              <a:t> </a:t>
            </a:r>
            <a:r>
              <a:rPr lang="en-US" sz="2400" dirty="0" err="1">
                <a:latin typeface="Calibri"/>
                <a:cs typeface="Calibri"/>
              </a:rPr>
              <a:t>d'execution</a:t>
            </a:r>
            <a:r>
              <a:rPr lang="en-US" sz="2400" dirty="0">
                <a:latin typeface="Calibri"/>
                <a:cs typeface="Calibri"/>
              </a:rPr>
              <a:t> </a:t>
            </a:r>
            <a:r>
              <a:rPr lang="en-US" sz="2400" dirty="0" err="1">
                <a:latin typeface="Calibri"/>
                <a:cs typeface="Calibri"/>
              </a:rPr>
              <a:t>d'application</a:t>
            </a:r>
            <a:r>
              <a:rPr lang="en-US" sz="2400" dirty="0">
                <a:latin typeface="Calibri"/>
                <a:cs typeface="Calibri"/>
              </a:rPr>
              <a:t>  </a:t>
            </a:r>
          </a:p>
          <a:p>
            <a:pPr algn="r"/>
            <a:endParaRPr lang="en-US" sz="2400" dirty="0">
              <a:latin typeface="Calibri"/>
              <a:cs typeface="Calibri"/>
            </a:endParaRPr>
          </a:p>
        </p:txBody>
      </p:sp>
    </p:spTree>
    <p:extLst>
      <p:ext uri="{BB962C8B-B14F-4D97-AF65-F5344CB8AC3E}">
        <p14:creationId xmlns:p14="http://schemas.microsoft.com/office/powerpoint/2010/main" val="3373520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BF25B-81C9-4A1E-E642-4B49B895CEBC}"/>
              </a:ext>
            </a:extLst>
          </p:cNvPr>
          <p:cNvSpPr>
            <a:spLocks noGrp="1"/>
          </p:cNvSpPr>
          <p:nvPr>
            <p:ph type="title"/>
          </p:nvPr>
        </p:nvSpPr>
        <p:spPr>
          <a:xfrm>
            <a:off x="1143000" y="96558"/>
            <a:ext cx="9905999" cy="1360898"/>
          </a:xfrm>
        </p:spPr>
        <p:txBody>
          <a:bodyPr/>
          <a:lstStyle/>
          <a:p>
            <a:pPr algn="ctr"/>
            <a:r>
              <a:rPr lang="fr-FR" dirty="0" err="1"/>
              <a:t>ChooseGameTypeWindow</a:t>
            </a:r>
          </a:p>
        </p:txBody>
      </p:sp>
      <p:pic>
        <p:nvPicPr>
          <p:cNvPr id="5" name="Image 5">
            <a:extLst>
              <a:ext uri="{FF2B5EF4-FFF2-40B4-BE49-F238E27FC236}">
                <a16:creationId xmlns:a16="http://schemas.microsoft.com/office/drawing/2014/main" id="{B8CD2CE7-088F-1209-14ED-778ED8CA4944}"/>
              </a:ext>
            </a:extLst>
          </p:cNvPr>
          <p:cNvPicPr>
            <a:picLocks noGrp="1" noChangeAspect="1"/>
          </p:cNvPicPr>
          <p:nvPr>
            <p:ph sz="half" idx="1"/>
          </p:nvPr>
        </p:nvPicPr>
        <p:blipFill>
          <a:blip r:embed="rId2"/>
          <a:stretch>
            <a:fillRect/>
          </a:stretch>
        </p:blipFill>
        <p:spPr>
          <a:xfrm>
            <a:off x="1143000" y="1381047"/>
            <a:ext cx="9902941" cy="4691128"/>
          </a:xfrm>
        </p:spPr>
      </p:pic>
      <p:sp>
        <p:nvSpPr>
          <p:cNvPr id="6" name="ZoneTexte 5">
            <a:extLst>
              <a:ext uri="{FF2B5EF4-FFF2-40B4-BE49-F238E27FC236}">
                <a16:creationId xmlns:a16="http://schemas.microsoft.com/office/drawing/2014/main" id="{AEA91555-2148-6DBE-8291-D3C9C14F933F}"/>
              </a:ext>
            </a:extLst>
          </p:cNvPr>
          <p:cNvSpPr txBox="1"/>
          <p:nvPr/>
        </p:nvSpPr>
        <p:spPr>
          <a:xfrm>
            <a:off x="4494362" y="6305910"/>
            <a:ext cx="6222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err="1">
                <a:solidFill>
                  <a:srgbClr val="FFFFFF"/>
                </a:solidFill>
                <a:latin typeface="Calibri"/>
                <a:cs typeface="Calibri"/>
              </a:rPr>
              <a:t>afficher</a:t>
            </a:r>
            <a:r>
              <a:rPr lang="en-US" b="1" i="1" dirty="0">
                <a:solidFill>
                  <a:srgbClr val="FFFFFF"/>
                </a:solidFill>
                <a:latin typeface="Calibri"/>
                <a:cs typeface="Calibri"/>
              </a:rPr>
              <a:t> </a:t>
            </a:r>
            <a:r>
              <a:rPr lang="en-US" b="1" i="1" dirty="0" err="1">
                <a:solidFill>
                  <a:srgbClr val="FFFFFF"/>
                </a:solidFill>
                <a:latin typeface="Calibri"/>
                <a:cs typeface="Calibri"/>
              </a:rPr>
              <a:t>une</a:t>
            </a:r>
            <a:r>
              <a:rPr lang="en-US" b="1" i="1" dirty="0">
                <a:solidFill>
                  <a:srgbClr val="FFFFFF"/>
                </a:solidFill>
                <a:latin typeface="Calibri"/>
                <a:cs typeface="Calibri"/>
              </a:rPr>
              <a:t> </a:t>
            </a:r>
            <a:r>
              <a:rPr lang="en-US" b="1" i="1" dirty="0" err="1">
                <a:solidFill>
                  <a:srgbClr val="FFFFFF"/>
                </a:solidFill>
                <a:latin typeface="Calibri"/>
                <a:cs typeface="Calibri"/>
              </a:rPr>
              <a:t>fenêtre</a:t>
            </a:r>
            <a:r>
              <a:rPr lang="en-US" b="1" i="1" dirty="0">
                <a:solidFill>
                  <a:srgbClr val="FFFFFF"/>
                </a:solidFill>
                <a:latin typeface="Calibri"/>
                <a:cs typeface="Calibri"/>
              </a:rPr>
              <a:t> avec un </a:t>
            </a:r>
            <a:r>
              <a:rPr lang="en-US" b="1" i="1" dirty="0" err="1">
                <a:solidFill>
                  <a:srgbClr val="FFFFFF"/>
                </a:solidFill>
                <a:latin typeface="Calibri"/>
                <a:cs typeface="Calibri"/>
              </a:rPr>
              <a:t>choix</a:t>
            </a:r>
            <a:r>
              <a:rPr lang="en-US" b="1" i="1" dirty="0">
                <a:solidFill>
                  <a:srgbClr val="FFFFFF"/>
                </a:solidFill>
                <a:latin typeface="Calibri"/>
                <a:cs typeface="Calibri"/>
              </a:rPr>
              <a:t> de type de jeu.</a:t>
            </a:r>
            <a:endParaRPr lang="en-US" b="1" dirty="0">
              <a:solidFill>
                <a:srgbClr val="FFFFFF"/>
              </a:solidFill>
              <a:latin typeface="Calibri"/>
              <a:cs typeface="Calibri"/>
            </a:endParaRPr>
          </a:p>
        </p:txBody>
      </p:sp>
      <p:sp>
        <p:nvSpPr>
          <p:cNvPr id="7" name="Flèche : droite 6">
            <a:extLst>
              <a:ext uri="{FF2B5EF4-FFF2-40B4-BE49-F238E27FC236}">
                <a16:creationId xmlns:a16="http://schemas.microsoft.com/office/drawing/2014/main" id="{95E96A80-B531-C52E-6223-28F2A116A16B}"/>
              </a:ext>
            </a:extLst>
          </p:cNvPr>
          <p:cNvSpPr/>
          <p:nvPr/>
        </p:nvSpPr>
        <p:spPr>
          <a:xfrm>
            <a:off x="3522079" y="6306571"/>
            <a:ext cx="862642" cy="431321"/>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370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4">
            <a:extLst>
              <a:ext uri="{FF2B5EF4-FFF2-40B4-BE49-F238E27FC236}">
                <a16:creationId xmlns:a16="http://schemas.microsoft.com/office/drawing/2014/main" id="{3EC4A4C9-6EB0-1D9C-E795-CAB4CB33B93B}"/>
              </a:ext>
            </a:extLst>
          </p:cNvPr>
          <p:cNvPicPr>
            <a:picLocks noChangeAspect="1"/>
          </p:cNvPicPr>
          <p:nvPr/>
        </p:nvPicPr>
        <p:blipFill rotWithShape="1">
          <a:blip r:embed="rId2">
            <a:alphaModFix/>
          </a:blip>
          <a:srcRect l="9033" r="16307"/>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26" name="Freeform: Shape 25">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F1E8556A-3709-8CF4-45D3-3EBBD042F354}"/>
              </a:ext>
            </a:extLst>
          </p:cNvPr>
          <p:cNvSpPr>
            <a:spLocks noGrp="1"/>
          </p:cNvSpPr>
          <p:nvPr>
            <p:ph type="title"/>
          </p:nvPr>
        </p:nvSpPr>
        <p:spPr>
          <a:xfrm>
            <a:off x="1143001" y="1203866"/>
            <a:ext cx="3813888" cy="1958340"/>
          </a:xfrm>
        </p:spPr>
        <p:txBody>
          <a:bodyPr anchor="t">
            <a:normAutofit/>
          </a:bodyPr>
          <a:lstStyle/>
          <a:p>
            <a:r>
              <a:rPr lang="fr-FR">
                <a:solidFill>
                  <a:srgbClr val="FFFFFF"/>
                </a:solidFill>
              </a:rPr>
              <a:t>Plan</a:t>
            </a:r>
          </a:p>
        </p:txBody>
      </p:sp>
      <p:sp>
        <p:nvSpPr>
          <p:cNvPr id="8" name="Content Placeholder 7">
            <a:extLst>
              <a:ext uri="{FF2B5EF4-FFF2-40B4-BE49-F238E27FC236}">
                <a16:creationId xmlns:a16="http://schemas.microsoft.com/office/drawing/2014/main" id="{06A0F6E9-7317-4034-3E9F-1FBD8C60321B}"/>
              </a:ext>
            </a:extLst>
          </p:cNvPr>
          <p:cNvSpPr>
            <a:spLocks noGrp="1"/>
          </p:cNvSpPr>
          <p:nvPr>
            <p:ph idx="1"/>
          </p:nvPr>
        </p:nvSpPr>
        <p:spPr>
          <a:xfrm>
            <a:off x="6465304" y="2790828"/>
            <a:ext cx="4914375" cy="3441757"/>
          </a:xfrm>
        </p:spPr>
        <p:txBody>
          <a:bodyPr anchor="b">
            <a:normAutofit/>
          </a:bodyPr>
          <a:lstStyle/>
          <a:p>
            <a:r>
              <a:rPr lang="en-US" sz="2800" b="1" dirty="0"/>
              <a:t>Introduction </a:t>
            </a:r>
          </a:p>
          <a:p>
            <a:pPr marL="0" indent="0">
              <a:buNone/>
            </a:pPr>
            <a:r>
              <a:rPr lang="en-US" sz="2800" dirty="0"/>
              <a:t>           -  Jeu de serpent</a:t>
            </a:r>
          </a:p>
          <a:p>
            <a:pPr marL="0" indent="0">
              <a:buNone/>
            </a:pPr>
            <a:r>
              <a:rPr lang="en-US" sz="2800" dirty="0"/>
              <a:t>           -  La </a:t>
            </a:r>
            <a:r>
              <a:rPr lang="en-US" sz="2800" dirty="0" err="1"/>
              <a:t>stratégie</a:t>
            </a:r>
            <a:r>
              <a:rPr lang="en-US" sz="2800" dirty="0"/>
              <a:t> à </a:t>
            </a:r>
            <a:r>
              <a:rPr lang="en-US" sz="2800" dirty="0" err="1"/>
              <a:t>suivre</a:t>
            </a:r>
            <a:endParaRPr lang="en-US" sz="2800" dirty="0"/>
          </a:p>
          <a:p>
            <a:pPr marL="0" indent="0">
              <a:buNone/>
            </a:pPr>
            <a:r>
              <a:rPr lang="en-US" sz="2800" dirty="0"/>
              <a:t>           -  Les classes du jeu</a:t>
            </a:r>
          </a:p>
          <a:p>
            <a:r>
              <a:rPr lang="en-US" sz="2800" b="1" dirty="0"/>
              <a:t>conclusion</a:t>
            </a:r>
          </a:p>
        </p:txBody>
      </p:sp>
      <p:cxnSp>
        <p:nvCxnSpPr>
          <p:cNvPr id="28" name="Straight Connector 27">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7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BF25B-81C9-4A1E-E642-4B49B895CEBC}"/>
              </a:ext>
            </a:extLst>
          </p:cNvPr>
          <p:cNvSpPr>
            <a:spLocks noGrp="1"/>
          </p:cNvSpPr>
          <p:nvPr>
            <p:ph type="title"/>
          </p:nvPr>
        </p:nvSpPr>
        <p:spPr>
          <a:xfrm>
            <a:off x="1143000" y="96558"/>
            <a:ext cx="9905999" cy="1360898"/>
          </a:xfrm>
        </p:spPr>
        <p:txBody>
          <a:bodyPr/>
          <a:lstStyle/>
          <a:p>
            <a:pPr algn="ctr"/>
            <a:r>
              <a:rPr lang="fr-FR" dirty="0">
                <a:latin typeface="Consolas"/>
              </a:rPr>
              <a:t>NumberOfClientsFrame</a:t>
            </a:r>
            <a:endParaRPr lang="fr-FR" dirty="0"/>
          </a:p>
        </p:txBody>
      </p:sp>
      <p:sp>
        <p:nvSpPr>
          <p:cNvPr id="6" name="ZoneTexte 5">
            <a:extLst>
              <a:ext uri="{FF2B5EF4-FFF2-40B4-BE49-F238E27FC236}">
                <a16:creationId xmlns:a16="http://schemas.microsoft.com/office/drawing/2014/main" id="{AEA91555-2148-6DBE-8291-D3C9C14F933F}"/>
              </a:ext>
            </a:extLst>
          </p:cNvPr>
          <p:cNvSpPr txBox="1"/>
          <p:nvPr/>
        </p:nvSpPr>
        <p:spPr>
          <a:xfrm>
            <a:off x="7269192" y="2567796"/>
            <a:ext cx="43103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latin typeface="Consolas"/>
                <a:cs typeface="Calibri"/>
              </a:rPr>
              <a:t>Une </a:t>
            </a:r>
            <a:r>
              <a:rPr lang="en-US" i="1" dirty="0" err="1">
                <a:latin typeface="Consolas"/>
                <a:cs typeface="Calibri"/>
              </a:rPr>
              <a:t>fenêtre</a:t>
            </a:r>
            <a:r>
              <a:rPr lang="en-US" i="1" dirty="0">
                <a:latin typeface="Consolas"/>
                <a:cs typeface="Calibri"/>
              </a:rPr>
              <a:t> qui </a:t>
            </a:r>
            <a:r>
              <a:rPr lang="en-US" i="1" dirty="0" err="1">
                <a:latin typeface="Consolas"/>
                <a:cs typeface="Calibri"/>
              </a:rPr>
              <a:t>permet</a:t>
            </a:r>
            <a:r>
              <a:rPr lang="en-US" i="1" dirty="0">
                <a:latin typeface="Consolas"/>
                <a:cs typeface="Calibri"/>
              </a:rPr>
              <a:t> de </a:t>
            </a:r>
            <a:r>
              <a:rPr lang="en-US" i="1" dirty="0" err="1">
                <a:latin typeface="Consolas"/>
                <a:cs typeface="Calibri"/>
              </a:rPr>
              <a:t>choisir</a:t>
            </a:r>
            <a:r>
              <a:rPr lang="en-US" i="1" dirty="0">
                <a:latin typeface="Consolas"/>
                <a:cs typeface="Calibri"/>
              </a:rPr>
              <a:t> le </a:t>
            </a:r>
            <a:r>
              <a:rPr lang="en-US" i="1" dirty="0" err="1">
                <a:latin typeface="Consolas"/>
                <a:cs typeface="Calibri"/>
              </a:rPr>
              <a:t>nombre</a:t>
            </a:r>
            <a:r>
              <a:rPr lang="en-US" i="1" dirty="0">
                <a:latin typeface="Consolas"/>
                <a:cs typeface="Calibri"/>
              </a:rPr>
              <a:t> de </a:t>
            </a:r>
            <a:r>
              <a:rPr lang="en-US" i="1" dirty="0" err="1">
                <a:latin typeface="Consolas"/>
                <a:cs typeface="Calibri"/>
              </a:rPr>
              <a:t>joueurs</a:t>
            </a:r>
            <a:r>
              <a:rPr lang="en-US" i="1" dirty="0">
                <a:latin typeface="Consolas"/>
                <a:cs typeface="Calibri"/>
              </a:rPr>
              <a:t> sur le </a:t>
            </a:r>
            <a:r>
              <a:rPr lang="en-US" i="1" dirty="0" err="1">
                <a:latin typeface="Consolas"/>
                <a:cs typeface="Calibri"/>
              </a:rPr>
              <a:t>serveur</a:t>
            </a:r>
            <a:r>
              <a:rPr lang="en-US" i="1" dirty="0">
                <a:latin typeface="Consolas"/>
                <a:cs typeface="Calibri"/>
              </a:rPr>
              <a:t>.</a:t>
            </a:r>
          </a:p>
          <a:p>
            <a:endParaRPr lang="en-US" i="1" dirty="0">
              <a:latin typeface="Consolas"/>
              <a:cs typeface="Calibri"/>
            </a:endParaRPr>
          </a:p>
          <a:p>
            <a:r>
              <a:rPr lang="en-US" i="1" dirty="0" err="1">
                <a:latin typeface="Consolas"/>
                <a:cs typeface="Calibri"/>
              </a:rPr>
              <a:t>création</a:t>
            </a:r>
            <a:r>
              <a:rPr lang="en-US" i="1" dirty="0">
                <a:latin typeface="Consolas"/>
                <a:cs typeface="Calibri"/>
              </a:rPr>
              <a:t> du </a:t>
            </a:r>
            <a:r>
              <a:rPr lang="en-US" i="1" dirty="0" err="1">
                <a:latin typeface="Consolas"/>
                <a:cs typeface="Calibri"/>
              </a:rPr>
              <a:t>serveur</a:t>
            </a:r>
            <a:r>
              <a:rPr lang="en-US" i="1" dirty="0">
                <a:latin typeface="Consolas"/>
                <a:cs typeface="Calibri"/>
              </a:rPr>
              <a:t> avec le </a:t>
            </a:r>
            <a:r>
              <a:rPr lang="en-US" i="1" dirty="0" err="1">
                <a:latin typeface="Consolas"/>
                <a:cs typeface="Calibri"/>
              </a:rPr>
              <a:t>nombre</a:t>
            </a:r>
            <a:r>
              <a:rPr lang="en-US" i="1" dirty="0">
                <a:latin typeface="Consolas"/>
                <a:cs typeface="Calibri"/>
              </a:rPr>
              <a:t> de clients </a:t>
            </a:r>
            <a:r>
              <a:rPr lang="en-US" i="1" dirty="0" err="1">
                <a:latin typeface="Consolas"/>
                <a:cs typeface="Calibri"/>
              </a:rPr>
              <a:t>sélectionné</a:t>
            </a:r>
            <a:endParaRPr lang="en-US" dirty="0" err="1"/>
          </a:p>
        </p:txBody>
      </p:sp>
      <p:sp>
        <p:nvSpPr>
          <p:cNvPr id="7" name="Flèche : droite 6">
            <a:extLst>
              <a:ext uri="{FF2B5EF4-FFF2-40B4-BE49-F238E27FC236}">
                <a16:creationId xmlns:a16="http://schemas.microsoft.com/office/drawing/2014/main" id="{95E96A80-B531-C52E-6223-28F2A116A16B}"/>
              </a:ext>
            </a:extLst>
          </p:cNvPr>
          <p:cNvSpPr/>
          <p:nvPr/>
        </p:nvSpPr>
        <p:spPr>
          <a:xfrm>
            <a:off x="6843249" y="2007741"/>
            <a:ext cx="862642" cy="431321"/>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pic>
        <p:nvPicPr>
          <p:cNvPr id="8" name="Image 8">
            <a:extLst>
              <a:ext uri="{FF2B5EF4-FFF2-40B4-BE49-F238E27FC236}">
                <a16:creationId xmlns:a16="http://schemas.microsoft.com/office/drawing/2014/main" id="{41F5070C-A415-3451-0EB2-BE41540F9ADB}"/>
              </a:ext>
            </a:extLst>
          </p:cNvPr>
          <p:cNvPicPr>
            <a:picLocks noGrp="1" noChangeAspect="1"/>
          </p:cNvPicPr>
          <p:nvPr>
            <p:ph sz="half" idx="1"/>
          </p:nvPr>
        </p:nvPicPr>
        <p:blipFill>
          <a:blip r:embed="rId2"/>
          <a:stretch>
            <a:fillRect/>
          </a:stretch>
        </p:blipFill>
        <p:spPr>
          <a:xfrm>
            <a:off x="1956756" y="1341407"/>
            <a:ext cx="4292899" cy="4655387"/>
          </a:xfrm>
        </p:spPr>
      </p:pic>
    </p:spTree>
    <p:extLst>
      <p:ext uri="{BB962C8B-B14F-4D97-AF65-F5344CB8AC3E}">
        <p14:creationId xmlns:p14="http://schemas.microsoft.com/office/powerpoint/2010/main" val="327264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F6F230-845B-9059-285F-937B62683A23}"/>
              </a:ext>
            </a:extLst>
          </p:cNvPr>
          <p:cNvSpPr>
            <a:spLocks noGrp="1"/>
          </p:cNvSpPr>
          <p:nvPr>
            <p:ph type="title"/>
          </p:nvPr>
        </p:nvSpPr>
        <p:spPr/>
        <p:txBody>
          <a:bodyPr/>
          <a:lstStyle/>
          <a:p>
            <a:pPr algn="ctr"/>
            <a:r>
              <a:rPr lang="fr-FR" dirty="0" err="1">
                <a:latin typeface="Consolas"/>
              </a:rPr>
              <a:t>GetIPNumberWindow</a:t>
            </a:r>
            <a:endParaRPr lang="fr-FR" dirty="0" err="1"/>
          </a:p>
        </p:txBody>
      </p:sp>
      <p:pic>
        <p:nvPicPr>
          <p:cNvPr id="5" name="Image 5">
            <a:extLst>
              <a:ext uri="{FF2B5EF4-FFF2-40B4-BE49-F238E27FC236}">
                <a16:creationId xmlns:a16="http://schemas.microsoft.com/office/drawing/2014/main" id="{2B1ACF3D-CC85-8164-55B2-E575865A1D93}"/>
              </a:ext>
            </a:extLst>
          </p:cNvPr>
          <p:cNvPicPr>
            <a:picLocks noGrp="1" noChangeAspect="1"/>
          </p:cNvPicPr>
          <p:nvPr>
            <p:ph sz="half" idx="1"/>
          </p:nvPr>
        </p:nvPicPr>
        <p:blipFill>
          <a:blip r:embed="rId2"/>
          <a:stretch>
            <a:fillRect/>
          </a:stretch>
        </p:blipFill>
        <p:spPr>
          <a:xfrm>
            <a:off x="1861327" y="2711839"/>
            <a:ext cx="4153079" cy="2360223"/>
          </a:xfrm>
        </p:spPr>
      </p:pic>
      <p:sp>
        <p:nvSpPr>
          <p:cNvPr id="8" name="Espace réservé du contenu 7">
            <a:extLst>
              <a:ext uri="{FF2B5EF4-FFF2-40B4-BE49-F238E27FC236}">
                <a16:creationId xmlns:a16="http://schemas.microsoft.com/office/drawing/2014/main" id="{F90641F5-416B-6C76-B38E-60BBC2160701}"/>
              </a:ext>
            </a:extLst>
          </p:cNvPr>
          <p:cNvSpPr>
            <a:spLocks noGrp="1"/>
          </p:cNvSpPr>
          <p:nvPr>
            <p:ph sz="half" idx="2"/>
          </p:nvPr>
        </p:nvSpPr>
        <p:spPr>
          <a:xfrm>
            <a:off x="6250020" y="2339501"/>
            <a:ext cx="4798980" cy="1997843"/>
          </a:xfrm>
        </p:spPr>
        <p:txBody>
          <a:bodyPr vert="horz" lIns="91440" tIns="45720" rIns="91440" bIns="45720" rtlCol="0" anchor="t">
            <a:normAutofit/>
          </a:bodyPr>
          <a:lstStyle/>
          <a:p>
            <a:r>
              <a:rPr lang="fr-FR" i="1" dirty="0">
                <a:latin typeface="Consolas"/>
              </a:rPr>
              <a:t>Une fenêtre qui permet de saisir l'IP du serveur</a:t>
            </a:r>
          </a:p>
          <a:p>
            <a:endParaRPr lang="fr-FR" i="1" dirty="0">
              <a:latin typeface="Consolas"/>
            </a:endParaRPr>
          </a:p>
        </p:txBody>
      </p:sp>
      <p:sp>
        <p:nvSpPr>
          <p:cNvPr id="9" name="Flèche : bas 8">
            <a:extLst>
              <a:ext uri="{FF2B5EF4-FFF2-40B4-BE49-F238E27FC236}">
                <a16:creationId xmlns:a16="http://schemas.microsoft.com/office/drawing/2014/main" id="{2B3C975F-4A0E-93A0-8CF9-CB10DC299133}"/>
              </a:ext>
            </a:extLst>
          </p:cNvPr>
          <p:cNvSpPr/>
          <p:nvPr/>
        </p:nvSpPr>
        <p:spPr>
          <a:xfrm>
            <a:off x="9376136" y="1847117"/>
            <a:ext cx="402566" cy="48883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302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FE613D31-A928-22F2-68F3-1D9CD34C859F}"/>
              </a:ext>
            </a:extLst>
          </p:cNvPr>
          <p:cNvSpPr txBox="1">
            <a:spLocks/>
          </p:cNvSpPr>
          <p:nvPr/>
        </p:nvSpPr>
        <p:spPr>
          <a:xfrm>
            <a:off x="4659701" y="5036617"/>
            <a:ext cx="6383545" cy="613277"/>
          </a:xfrm>
          <a:prstGeom prst="rect">
            <a:avLst/>
          </a:prstGeom>
          <a:noFill/>
          <a:ln>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10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fr-FR" dirty="0" err="1">
                <a:latin typeface="Consolas"/>
              </a:rPr>
              <a:t>View</a:t>
            </a:r>
            <a:endParaRPr lang="fr-FR" dirty="0" err="1"/>
          </a:p>
        </p:txBody>
      </p:sp>
      <p:sp>
        <p:nvSpPr>
          <p:cNvPr id="21" name="Titre 1">
            <a:extLst>
              <a:ext uri="{FF2B5EF4-FFF2-40B4-BE49-F238E27FC236}">
                <a16:creationId xmlns:a16="http://schemas.microsoft.com/office/drawing/2014/main" id="{C36ED5A4-8382-6118-92EF-B0650D4A4FA9}"/>
              </a:ext>
            </a:extLst>
          </p:cNvPr>
          <p:cNvSpPr txBox="1">
            <a:spLocks/>
          </p:cNvSpPr>
          <p:nvPr/>
        </p:nvSpPr>
        <p:spPr>
          <a:xfrm>
            <a:off x="4659701" y="3728278"/>
            <a:ext cx="6383545" cy="613277"/>
          </a:xfrm>
          <a:prstGeom prst="rect">
            <a:avLst/>
          </a:prstGeom>
          <a:noFill/>
          <a:ln>
            <a:solidFill>
              <a:srgbClr val="FF0000"/>
            </a:solidFill>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10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fr-FR" dirty="0" err="1">
                <a:latin typeface="Consolas"/>
              </a:rPr>
              <a:t>ScorePanel</a:t>
            </a:r>
            <a:endParaRPr lang="fr-FR" dirty="0" err="1"/>
          </a:p>
        </p:txBody>
      </p:sp>
      <p:sp>
        <p:nvSpPr>
          <p:cNvPr id="11" name="Titre 1">
            <a:extLst>
              <a:ext uri="{FF2B5EF4-FFF2-40B4-BE49-F238E27FC236}">
                <a16:creationId xmlns:a16="http://schemas.microsoft.com/office/drawing/2014/main" id="{0778FC89-5502-573A-6762-4386628DF4CD}"/>
              </a:ext>
            </a:extLst>
          </p:cNvPr>
          <p:cNvSpPr txBox="1">
            <a:spLocks/>
          </p:cNvSpPr>
          <p:nvPr/>
        </p:nvSpPr>
        <p:spPr>
          <a:xfrm>
            <a:off x="4803475" y="1686693"/>
            <a:ext cx="6239773" cy="670786"/>
          </a:xfrm>
          <a:prstGeom prst="rect">
            <a:avLst/>
          </a:prstGeom>
          <a:noFill/>
          <a:ln>
            <a:solidFill>
              <a:srgbClr val="0070C0"/>
            </a:solidFill>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fr-FR" sz="3600" dirty="0" err="1">
                <a:latin typeface="Consolas"/>
              </a:rPr>
              <a:t>PlayerScorePanel</a:t>
            </a:r>
            <a:endParaRPr lang="fr-FR" sz="3600" dirty="0" err="1"/>
          </a:p>
        </p:txBody>
      </p:sp>
      <p:sp>
        <p:nvSpPr>
          <p:cNvPr id="2" name="Titre 1">
            <a:extLst>
              <a:ext uri="{FF2B5EF4-FFF2-40B4-BE49-F238E27FC236}">
                <a16:creationId xmlns:a16="http://schemas.microsoft.com/office/drawing/2014/main" id="{58F6F230-845B-9059-285F-937B62683A23}"/>
              </a:ext>
            </a:extLst>
          </p:cNvPr>
          <p:cNvSpPr>
            <a:spLocks noGrp="1"/>
          </p:cNvSpPr>
          <p:nvPr>
            <p:ph type="title"/>
          </p:nvPr>
        </p:nvSpPr>
        <p:spPr>
          <a:xfrm>
            <a:off x="4809226" y="369727"/>
            <a:ext cx="6239773" cy="570144"/>
          </a:xfrm>
          <a:noFill/>
          <a:ln w="28575">
            <a:solidFill>
              <a:srgbClr val="FFFF00"/>
            </a:solidFill>
          </a:ln>
        </p:spPr>
        <p:style>
          <a:lnRef idx="0">
            <a:schemeClr val="accent6"/>
          </a:lnRef>
          <a:fillRef idx="3">
            <a:schemeClr val="accent6"/>
          </a:fillRef>
          <a:effectRef idx="3">
            <a:schemeClr val="accent6"/>
          </a:effectRef>
          <a:fontRef idx="minor">
            <a:schemeClr val="lt1"/>
          </a:fontRef>
        </p:style>
        <p:txBody>
          <a:bodyPr>
            <a:normAutofit fontScale="90000"/>
          </a:bodyPr>
          <a:lstStyle/>
          <a:p>
            <a:pPr algn="ctr"/>
            <a:r>
              <a:rPr lang="fr-FR" dirty="0" err="1">
                <a:latin typeface="Consolas"/>
              </a:rPr>
              <a:t>BoardPanel</a:t>
            </a:r>
            <a:endParaRPr lang="fr-FR" dirty="0" err="1"/>
          </a:p>
        </p:txBody>
      </p:sp>
      <p:sp>
        <p:nvSpPr>
          <p:cNvPr id="8" name="Espace réservé du contenu 7">
            <a:extLst>
              <a:ext uri="{FF2B5EF4-FFF2-40B4-BE49-F238E27FC236}">
                <a16:creationId xmlns:a16="http://schemas.microsoft.com/office/drawing/2014/main" id="{F90641F5-416B-6C76-B38E-60BBC2160701}"/>
              </a:ext>
            </a:extLst>
          </p:cNvPr>
          <p:cNvSpPr>
            <a:spLocks noGrp="1"/>
          </p:cNvSpPr>
          <p:nvPr>
            <p:ph sz="half" idx="2"/>
          </p:nvPr>
        </p:nvSpPr>
        <p:spPr>
          <a:xfrm>
            <a:off x="5746812" y="1074294"/>
            <a:ext cx="5388451" cy="560108"/>
          </a:xfrm>
        </p:spPr>
        <p:txBody>
          <a:bodyPr vert="horz" lIns="91440" tIns="45720" rIns="91440" bIns="45720" rtlCol="0" anchor="t">
            <a:normAutofit fontScale="70000" lnSpcReduction="20000"/>
          </a:bodyPr>
          <a:lstStyle/>
          <a:p>
            <a:r>
              <a:rPr lang="fr-FR" i="1" dirty="0">
                <a:latin typeface="Consolas"/>
              </a:rPr>
              <a:t>Formation de plateau de jeu avec direction de chaque serpent</a:t>
            </a:r>
          </a:p>
        </p:txBody>
      </p:sp>
      <p:sp>
        <p:nvSpPr>
          <p:cNvPr id="7" name="Flèche : bas 6">
            <a:extLst>
              <a:ext uri="{FF2B5EF4-FFF2-40B4-BE49-F238E27FC236}">
                <a16:creationId xmlns:a16="http://schemas.microsoft.com/office/drawing/2014/main" id="{1A2F7D6A-6557-CB33-5797-3F5FE924A978}"/>
              </a:ext>
            </a:extLst>
          </p:cNvPr>
          <p:cNvSpPr/>
          <p:nvPr/>
        </p:nvSpPr>
        <p:spPr>
          <a:xfrm>
            <a:off x="5364854" y="653797"/>
            <a:ext cx="560716" cy="560717"/>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6" name="Image 6">
            <a:extLst>
              <a:ext uri="{FF2B5EF4-FFF2-40B4-BE49-F238E27FC236}">
                <a16:creationId xmlns:a16="http://schemas.microsoft.com/office/drawing/2014/main" id="{96E583AC-22D8-F20E-48AB-E5DB17650158}"/>
              </a:ext>
            </a:extLst>
          </p:cNvPr>
          <p:cNvPicPr>
            <a:picLocks noGrp="1" noChangeAspect="1"/>
          </p:cNvPicPr>
          <p:nvPr>
            <p:ph sz="half" idx="1"/>
          </p:nvPr>
        </p:nvPicPr>
        <p:blipFill>
          <a:blip r:embed="rId2"/>
          <a:stretch>
            <a:fillRect/>
          </a:stretch>
        </p:blipFill>
        <p:spPr>
          <a:xfrm>
            <a:off x="554232" y="226030"/>
            <a:ext cx="4380628" cy="6109765"/>
          </a:xfrm>
          <a:prstGeom prst="rect">
            <a:avLst/>
          </a:prstGeom>
          <a:ln>
            <a:noFill/>
          </a:ln>
          <a:effectLst>
            <a:outerShdw blurRad="190500" algn="tl" rotWithShape="0">
              <a:srgbClr val="000000">
                <a:alpha val="70000"/>
              </a:srgbClr>
            </a:outerShdw>
          </a:effectLst>
        </p:spPr>
      </p:pic>
      <p:sp>
        <p:nvSpPr>
          <p:cNvPr id="15" name="Espace réservé du contenu 7">
            <a:extLst>
              <a:ext uri="{FF2B5EF4-FFF2-40B4-BE49-F238E27FC236}">
                <a16:creationId xmlns:a16="http://schemas.microsoft.com/office/drawing/2014/main" id="{2CE7B987-FFBA-470E-EE2E-CE9ECA0D486A}"/>
              </a:ext>
            </a:extLst>
          </p:cNvPr>
          <p:cNvSpPr txBox="1">
            <a:spLocks/>
          </p:cNvSpPr>
          <p:nvPr/>
        </p:nvSpPr>
        <p:spPr>
          <a:xfrm>
            <a:off x="5654798" y="2635675"/>
            <a:ext cx="5891658" cy="93391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i="1" dirty="0">
                <a:latin typeface="Consolas"/>
              </a:rPr>
              <a:t>Informations sur le nombre de points marqués par le joueur(modification de couleur de score en gris de chaque joueur)</a:t>
            </a:r>
          </a:p>
        </p:txBody>
      </p:sp>
      <p:sp>
        <p:nvSpPr>
          <p:cNvPr id="16" name="Flèche : bas 15">
            <a:extLst>
              <a:ext uri="{FF2B5EF4-FFF2-40B4-BE49-F238E27FC236}">
                <a16:creationId xmlns:a16="http://schemas.microsoft.com/office/drawing/2014/main" id="{D807ADB3-897C-8B8E-3242-F2A6A7917C3F}"/>
              </a:ext>
            </a:extLst>
          </p:cNvPr>
          <p:cNvSpPr/>
          <p:nvPr/>
        </p:nvSpPr>
        <p:spPr>
          <a:xfrm>
            <a:off x="5392711" y="2076256"/>
            <a:ext cx="517584" cy="560717"/>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A9EEC1F0-FC3C-DEF5-57FC-AACFEA9C7B52}"/>
              </a:ext>
            </a:extLst>
          </p:cNvPr>
          <p:cNvSpPr txBox="1"/>
          <p:nvPr/>
        </p:nvSpPr>
        <p:spPr>
          <a:xfrm>
            <a:off x="311727" y="4953000"/>
            <a:ext cx="4901045" cy="1558636"/>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8" name="Flèche : angle droit 17">
            <a:extLst>
              <a:ext uri="{FF2B5EF4-FFF2-40B4-BE49-F238E27FC236}">
                <a16:creationId xmlns:a16="http://schemas.microsoft.com/office/drawing/2014/main" id="{D73B009B-76E2-A9EB-44BD-2877FFEE66DD}"/>
              </a:ext>
            </a:extLst>
          </p:cNvPr>
          <p:cNvSpPr/>
          <p:nvPr/>
        </p:nvSpPr>
        <p:spPr>
          <a:xfrm rot="10800000">
            <a:off x="3497129" y="2356053"/>
            <a:ext cx="1480867" cy="3249282"/>
          </a:xfrm>
          <a:prstGeom prst="bentUp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37693619-512E-B232-D519-DAEE1C23C2E7}"/>
              </a:ext>
            </a:extLst>
          </p:cNvPr>
          <p:cNvSpPr txBox="1"/>
          <p:nvPr/>
        </p:nvSpPr>
        <p:spPr>
          <a:xfrm>
            <a:off x="3630936" y="5606843"/>
            <a:ext cx="526032" cy="419460"/>
          </a:xfrm>
          <a:prstGeom prst="rect">
            <a:avLst/>
          </a:prstGeom>
          <a:noFill/>
          <a:ln w="28575">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22" name="Espace réservé du contenu 7">
            <a:extLst>
              <a:ext uri="{FF2B5EF4-FFF2-40B4-BE49-F238E27FC236}">
                <a16:creationId xmlns:a16="http://schemas.microsoft.com/office/drawing/2014/main" id="{6D2D0CBB-D728-2129-96B3-EFB065387F7A}"/>
              </a:ext>
            </a:extLst>
          </p:cNvPr>
          <p:cNvSpPr txBox="1">
            <a:spLocks/>
          </p:cNvSpPr>
          <p:nvPr/>
        </p:nvSpPr>
        <p:spPr>
          <a:xfrm>
            <a:off x="5741061" y="4533486"/>
            <a:ext cx="5877281" cy="61761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i="1" dirty="0">
                <a:latin typeface="Consolas"/>
              </a:rPr>
              <a:t>des informations sur le score des joueurs</a:t>
            </a:r>
            <a:endParaRPr lang="fr-FR" sz="1800" dirty="0"/>
          </a:p>
        </p:txBody>
      </p:sp>
      <p:sp>
        <p:nvSpPr>
          <p:cNvPr id="23" name="Flèche : bas 22">
            <a:extLst>
              <a:ext uri="{FF2B5EF4-FFF2-40B4-BE49-F238E27FC236}">
                <a16:creationId xmlns:a16="http://schemas.microsoft.com/office/drawing/2014/main" id="{85D36313-0E4D-8B85-CE9A-8AE11FE6D777}"/>
              </a:ext>
            </a:extLst>
          </p:cNvPr>
          <p:cNvSpPr/>
          <p:nvPr/>
        </p:nvSpPr>
        <p:spPr>
          <a:xfrm>
            <a:off x="5407087" y="4160972"/>
            <a:ext cx="517584" cy="56071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5FD3B2B-E667-062F-83AD-4DE1C92DFE18}"/>
              </a:ext>
            </a:extLst>
          </p:cNvPr>
          <p:cNvSpPr txBox="1"/>
          <p:nvPr/>
        </p:nvSpPr>
        <p:spPr>
          <a:xfrm>
            <a:off x="6090248" y="5730815"/>
            <a:ext cx="53167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err="1">
                <a:solidFill>
                  <a:srgbClr val="FFFFFF"/>
                </a:solidFill>
                <a:latin typeface="Calibri"/>
                <a:cs typeface="Calibri"/>
              </a:rPr>
              <a:t>Construit</a:t>
            </a:r>
            <a:r>
              <a:rPr lang="en-US" sz="2000" i="1" dirty="0">
                <a:solidFill>
                  <a:srgbClr val="FFFFFF"/>
                </a:solidFill>
                <a:latin typeface="Calibri"/>
                <a:cs typeface="Calibri"/>
              </a:rPr>
              <a:t> interface </a:t>
            </a:r>
            <a:r>
              <a:rPr lang="en-US" sz="2000" i="1" dirty="0" err="1">
                <a:solidFill>
                  <a:srgbClr val="FFFFFF"/>
                </a:solidFill>
                <a:latin typeface="Calibri"/>
                <a:cs typeface="Calibri"/>
              </a:rPr>
              <a:t>Graphique</a:t>
            </a:r>
            <a:r>
              <a:rPr lang="en-US" sz="2000" i="1" dirty="0">
                <a:solidFill>
                  <a:srgbClr val="FFFFFF"/>
                </a:solidFill>
                <a:latin typeface="Calibri"/>
                <a:cs typeface="Calibri"/>
              </a:rPr>
              <a:t> du jeu</a:t>
            </a:r>
            <a:endParaRPr lang="en-US" sz="2000" dirty="0">
              <a:solidFill>
                <a:srgbClr val="FFFFFF"/>
              </a:solidFill>
              <a:latin typeface="Calibri"/>
              <a:cs typeface="Calibri"/>
            </a:endParaRPr>
          </a:p>
        </p:txBody>
      </p:sp>
      <p:sp>
        <p:nvSpPr>
          <p:cNvPr id="26" name="Flèche : bas 25">
            <a:extLst>
              <a:ext uri="{FF2B5EF4-FFF2-40B4-BE49-F238E27FC236}">
                <a16:creationId xmlns:a16="http://schemas.microsoft.com/office/drawing/2014/main" id="{7E4715E3-29CA-2895-D8AF-5B60207AB549}"/>
              </a:ext>
            </a:extLst>
          </p:cNvPr>
          <p:cNvSpPr/>
          <p:nvPr/>
        </p:nvSpPr>
        <p:spPr>
          <a:xfrm>
            <a:off x="5407086" y="5541198"/>
            <a:ext cx="517584" cy="56071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544D8CD9-FB8D-6DEF-D11E-428CBF7AB585}"/>
              </a:ext>
            </a:extLst>
          </p:cNvPr>
          <p:cNvSpPr txBox="1"/>
          <p:nvPr/>
        </p:nvSpPr>
        <p:spPr>
          <a:xfrm>
            <a:off x="161745" y="158804"/>
            <a:ext cx="5160818" cy="6528954"/>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28" name="ZoneTexte 27">
            <a:extLst>
              <a:ext uri="{FF2B5EF4-FFF2-40B4-BE49-F238E27FC236}">
                <a16:creationId xmlns:a16="http://schemas.microsoft.com/office/drawing/2014/main" id="{64D28148-3879-5FF9-40E2-81CE57ACA0B5}"/>
              </a:ext>
            </a:extLst>
          </p:cNvPr>
          <p:cNvSpPr txBox="1"/>
          <p:nvPr/>
        </p:nvSpPr>
        <p:spPr>
          <a:xfrm>
            <a:off x="2563091" y="1246909"/>
            <a:ext cx="969818" cy="1333500"/>
          </a:xfrm>
          <a:prstGeom prst="rect">
            <a:avLst/>
          </a:prstGeom>
          <a:noFill/>
          <a:ln w="57150">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29" name="ZoneTexte 28">
            <a:extLst>
              <a:ext uri="{FF2B5EF4-FFF2-40B4-BE49-F238E27FC236}">
                <a16:creationId xmlns:a16="http://schemas.microsoft.com/office/drawing/2014/main" id="{4557CDE5-562A-2565-9A77-7187E7D15D39}"/>
              </a:ext>
            </a:extLst>
          </p:cNvPr>
          <p:cNvSpPr txBox="1"/>
          <p:nvPr/>
        </p:nvSpPr>
        <p:spPr>
          <a:xfrm>
            <a:off x="710045" y="2337954"/>
            <a:ext cx="813954" cy="727363"/>
          </a:xfrm>
          <a:prstGeom prst="rect">
            <a:avLst/>
          </a:prstGeom>
          <a:noFill/>
          <a:ln w="57150">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Tree>
    <p:extLst>
      <p:ext uri="{BB962C8B-B14F-4D97-AF65-F5344CB8AC3E}">
        <p14:creationId xmlns:p14="http://schemas.microsoft.com/office/powerpoint/2010/main" val="94233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25F927-B8CE-42FE-096D-B3DFC20C40B6}"/>
              </a:ext>
            </a:extLst>
          </p:cNvPr>
          <p:cNvSpPr>
            <a:spLocks noGrp="1"/>
          </p:cNvSpPr>
          <p:nvPr>
            <p:ph type="title"/>
          </p:nvPr>
        </p:nvSpPr>
        <p:spPr>
          <a:xfrm>
            <a:off x="438509" y="499124"/>
            <a:ext cx="9905999" cy="1360898"/>
          </a:xfrm>
          <a:ln>
            <a:solidFill>
              <a:schemeClr val="tx1"/>
            </a:solidFill>
          </a:ln>
        </p:spPr>
        <p:txBody>
          <a:bodyPr/>
          <a:lstStyle/>
          <a:p>
            <a:r>
              <a:rPr lang="fr-FR" dirty="0">
                <a:latin typeface="Consolas"/>
              </a:rPr>
              <a:t> </a:t>
            </a:r>
            <a:r>
              <a:rPr lang="fr-FR" dirty="0" err="1">
                <a:latin typeface="Consolas"/>
              </a:rPr>
              <a:t>GameFrame</a:t>
            </a:r>
            <a:endParaRPr lang="fr-FR" dirty="0" err="1"/>
          </a:p>
        </p:txBody>
      </p:sp>
      <p:pic>
        <p:nvPicPr>
          <p:cNvPr id="5" name="Image 5" descr="Une image contenant table&#10;&#10;Description générée automatiquement">
            <a:extLst>
              <a:ext uri="{FF2B5EF4-FFF2-40B4-BE49-F238E27FC236}">
                <a16:creationId xmlns:a16="http://schemas.microsoft.com/office/drawing/2014/main" id="{A8FFD8A1-524A-ECD6-6EE5-92521EDD43B6}"/>
              </a:ext>
            </a:extLst>
          </p:cNvPr>
          <p:cNvPicPr>
            <a:picLocks noGrp="1" noChangeAspect="1"/>
          </p:cNvPicPr>
          <p:nvPr>
            <p:ph sz="half" idx="1"/>
          </p:nvPr>
        </p:nvPicPr>
        <p:blipFill>
          <a:blip r:embed="rId2"/>
          <a:stretch>
            <a:fillRect/>
          </a:stretch>
        </p:blipFill>
        <p:spPr>
          <a:xfrm>
            <a:off x="7736065" y="197275"/>
            <a:ext cx="3617944" cy="6339804"/>
          </a:xfrm>
          <a:prstGeom prst="rect">
            <a:avLst/>
          </a:prstGeom>
          <a:ln>
            <a:noFill/>
          </a:ln>
          <a:effectLst>
            <a:outerShdw blurRad="190500" algn="tl" rotWithShape="0">
              <a:srgbClr val="000000">
                <a:alpha val="70000"/>
              </a:srgbClr>
            </a:outerShdw>
          </a:effectLst>
        </p:spPr>
      </p:pic>
      <p:sp>
        <p:nvSpPr>
          <p:cNvPr id="4" name="Espace réservé du contenu 3">
            <a:extLst>
              <a:ext uri="{FF2B5EF4-FFF2-40B4-BE49-F238E27FC236}">
                <a16:creationId xmlns:a16="http://schemas.microsoft.com/office/drawing/2014/main" id="{DABA4CCA-529F-D3A2-5237-BA2E3EB24D69}"/>
              </a:ext>
            </a:extLst>
          </p:cNvPr>
          <p:cNvSpPr>
            <a:spLocks noGrp="1"/>
          </p:cNvSpPr>
          <p:nvPr>
            <p:ph sz="half" idx="2"/>
          </p:nvPr>
        </p:nvSpPr>
        <p:spPr>
          <a:xfrm>
            <a:off x="2928851" y="2023199"/>
            <a:ext cx="4798980" cy="3550597"/>
          </a:xfrm>
          <a:ln>
            <a:solidFill>
              <a:schemeClr val="tx1"/>
            </a:solidFill>
          </a:ln>
        </p:spPr>
        <p:txBody>
          <a:bodyPr vert="horz" lIns="91440" tIns="45720" rIns="91440" bIns="45720" rtlCol="0" anchor="t">
            <a:normAutofit/>
          </a:bodyPr>
          <a:lstStyle/>
          <a:p>
            <a:r>
              <a:rPr lang="fr-FR" i="1" dirty="0">
                <a:latin typeface="Consolas"/>
              </a:rPr>
              <a:t>Envoie des informations au serveur sur les frappes du joueur selon les boutons spécifiés par la liste dans '</a:t>
            </a:r>
            <a:r>
              <a:rPr lang="fr-FR" b="1" dirty="0">
                <a:latin typeface="Consolas"/>
              </a:rPr>
              <a:t>Keymap.txt</a:t>
            </a:r>
            <a:r>
              <a:rPr lang="fr-FR" dirty="0">
                <a:latin typeface="Consolas"/>
              </a:rPr>
              <a:t>' qui va être affiché par la classe '</a:t>
            </a:r>
            <a:r>
              <a:rPr lang="fr-FR" b="1" dirty="0" err="1">
                <a:latin typeface="Consolas"/>
              </a:rPr>
              <a:t>KeymapUtil</a:t>
            </a:r>
            <a:r>
              <a:rPr lang="fr-FR" dirty="0">
                <a:latin typeface="Consolas"/>
              </a:rPr>
              <a:t>'</a:t>
            </a:r>
            <a:endParaRPr lang="fr-FR" dirty="0"/>
          </a:p>
        </p:txBody>
      </p:sp>
    </p:spTree>
    <p:extLst>
      <p:ext uri="{BB962C8B-B14F-4D97-AF65-F5344CB8AC3E}">
        <p14:creationId xmlns:p14="http://schemas.microsoft.com/office/powerpoint/2010/main" val="292955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1D6AF-3956-C03C-AF84-49AB3E76951E}"/>
              </a:ext>
            </a:extLst>
          </p:cNvPr>
          <p:cNvSpPr>
            <a:spLocks noGrp="1"/>
          </p:cNvSpPr>
          <p:nvPr>
            <p:ph type="title"/>
          </p:nvPr>
        </p:nvSpPr>
        <p:spPr>
          <a:noFill/>
          <a:ln w="28575">
            <a:solidFill>
              <a:schemeClr val="accent5">
                <a:lumMod val="75000"/>
              </a:schemeClr>
            </a:solidFill>
          </a:ln>
        </p:spPr>
        <p:txBody>
          <a:bodyPr/>
          <a:lstStyle/>
          <a:p>
            <a:pPr algn="ctr"/>
            <a:r>
              <a:rPr lang="fr-FR" dirty="0" err="1">
                <a:latin typeface="Consolas"/>
              </a:rPr>
              <a:t>BodyDirection</a:t>
            </a:r>
            <a:endParaRPr lang="fr-FR" dirty="0" err="1"/>
          </a:p>
        </p:txBody>
      </p:sp>
      <p:sp>
        <p:nvSpPr>
          <p:cNvPr id="3" name="Espace réservé du contenu 2">
            <a:extLst>
              <a:ext uri="{FF2B5EF4-FFF2-40B4-BE49-F238E27FC236}">
                <a16:creationId xmlns:a16="http://schemas.microsoft.com/office/drawing/2014/main" id="{32FEE172-52E0-29A2-4B86-8F2F388CBAFD}"/>
              </a:ext>
            </a:extLst>
          </p:cNvPr>
          <p:cNvSpPr>
            <a:spLocks noGrp="1"/>
          </p:cNvSpPr>
          <p:nvPr>
            <p:ph sz="half" idx="1"/>
          </p:nvPr>
        </p:nvSpPr>
        <p:spPr>
          <a:xfrm>
            <a:off x="1143000" y="2339501"/>
            <a:ext cx="5043394" cy="1350862"/>
          </a:xfrm>
          <a:ln>
            <a:solidFill>
              <a:schemeClr val="tx1"/>
            </a:solidFill>
          </a:ln>
        </p:spPr>
        <p:txBody>
          <a:bodyPr vert="horz" lIns="91440" tIns="45720" rIns="91440" bIns="45720" rtlCol="0" anchor="t">
            <a:normAutofit/>
          </a:bodyPr>
          <a:lstStyle/>
          <a:p>
            <a:r>
              <a:rPr lang="fr-FR" i="1" dirty="0">
                <a:latin typeface="Consolas"/>
              </a:rPr>
              <a:t>Informations sur la direction d'où et vers où la partie du corps se déplace</a:t>
            </a:r>
            <a:endParaRPr lang="fr-FR" dirty="0"/>
          </a:p>
        </p:txBody>
      </p:sp>
      <p:sp>
        <p:nvSpPr>
          <p:cNvPr id="4" name="Espace réservé du contenu 3">
            <a:extLst>
              <a:ext uri="{FF2B5EF4-FFF2-40B4-BE49-F238E27FC236}">
                <a16:creationId xmlns:a16="http://schemas.microsoft.com/office/drawing/2014/main" id="{CC9F60F2-16D4-BE7F-EF72-0643C7D9EAC0}"/>
              </a:ext>
            </a:extLst>
          </p:cNvPr>
          <p:cNvSpPr>
            <a:spLocks noGrp="1"/>
          </p:cNvSpPr>
          <p:nvPr>
            <p:ph sz="half" idx="2"/>
          </p:nvPr>
        </p:nvSpPr>
        <p:spPr>
          <a:xfrm>
            <a:off x="6307529" y="2339501"/>
            <a:ext cx="4741471" cy="3550597"/>
          </a:xfrm>
          <a:ln>
            <a:solidFill>
              <a:srgbClr val="FFC000"/>
            </a:solidFill>
          </a:ln>
        </p:spPr>
        <p:txBody>
          <a:bodyPr vert="horz" lIns="91440" tIns="45720" rIns="91440" bIns="45720" rtlCol="0" anchor="t">
            <a:normAutofit/>
          </a:bodyPr>
          <a:lstStyle/>
          <a:p>
            <a:r>
              <a:rPr lang="fr-FR" b="1" u="sng" dirty="0">
                <a:solidFill>
                  <a:srgbClr val="FFC000"/>
                </a:solidFill>
                <a:latin typeface="Consolas"/>
              </a:rPr>
              <a:t>Model/ Direction</a:t>
            </a:r>
          </a:p>
          <a:p>
            <a:r>
              <a:rPr lang="fr-FR" i="1" dirty="0">
                <a:latin typeface="Consolas"/>
              </a:rPr>
              <a:t>décrit la direction dans laquelle le serpent se déplace</a:t>
            </a:r>
            <a:endParaRPr lang="fr-FR" dirty="0">
              <a:latin typeface="Consolas"/>
            </a:endParaRPr>
          </a:p>
        </p:txBody>
      </p:sp>
      <p:sp>
        <p:nvSpPr>
          <p:cNvPr id="6" name="Titre 1">
            <a:extLst>
              <a:ext uri="{FF2B5EF4-FFF2-40B4-BE49-F238E27FC236}">
                <a16:creationId xmlns:a16="http://schemas.microsoft.com/office/drawing/2014/main" id="{20DE7FB9-C863-FA80-FA53-80B0038C3979}"/>
              </a:ext>
            </a:extLst>
          </p:cNvPr>
          <p:cNvSpPr txBox="1">
            <a:spLocks/>
          </p:cNvSpPr>
          <p:nvPr/>
        </p:nvSpPr>
        <p:spPr>
          <a:xfrm>
            <a:off x="1151627" y="3843298"/>
            <a:ext cx="5017698" cy="958332"/>
          </a:xfrm>
          <a:prstGeom prst="rect">
            <a:avLst/>
          </a:prstGeom>
          <a:ln w="28575">
            <a:solidFill>
              <a:schemeClr val="accent5">
                <a:lumMod val="75000"/>
              </a:schemeClr>
            </a:solidFill>
            <a:prstDash val="sysDot"/>
          </a:ln>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fr-FR" dirty="0" err="1">
                <a:latin typeface="Consolas"/>
              </a:rPr>
              <a:t>Const</a:t>
            </a:r>
          </a:p>
        </p:txBody>
      </p:sp>
      <p:sp>
        <p:nvSpPr>
          <p:cNvPr id="8" name="Espace réservé du contenu 2">
            <a:extLst>
              <a:ext uri="{FF2B5EF4-FFF2-40B4-BE49-F238E27FC236}">
                <a16:creationId xmlns:a16="http://schemas.microsoft.com/office/drawing/2014/main" id="{F3C3B7E9-36EC-0F3F-D996-75706A49E5B2}"/>
              </a:ext>
            </a:extLst>
          </p:cNvPr>
          <p:cNvSpPr txBox="1">
            <a:spLocks/>
          </p:cNvSpPr>
          <p:nvPr/>
        </p:nvSpPr>
        <p:spPr>
          <a:xfrm>
            <a:off x="1151626" y="5022315"/>
            <a:ext cx="5029017" cy="962675"/>
          </a:xfrm>
          <a:prstGeom prst="rect">
            <a:avLst/>
          </a:prstGeom>
          <a:ln>
            <a:solidFill>
              <a:schemeClr val="tx1"/>
            </a:solidFill>
          </a:ln>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i="1" dirty="0">
                <a:latin typeface="Consolas"/>
              </a:rPr>
              <a:t>Contient les couleurs et le type de d'écriture utilisé</a:t>
            </a:r>
          </a:p>
        </p:txBody>
      </p:sp>
    </p:spTree>
    <p:extLst>
      <p:ext uri="{BB962C8B-B14F-4D97-AF65-F5344CB8AC3E}">
        <p14:creationId xmlns:p14="http://schemas.microsoft.com/office/powerpoint/2010/main" val="204208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9">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1">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3" name="Straight Connector 13">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15">
            <a:extLst>
              <a:ext uri="{FF2B5EF4-FFF2-40B4-BE49-F238E27FC236}">
                <a16:creationId xmlns:a16="http://schemas.microsoft.com/office/drawing/2014/main" id="{4FE927AD-D80B-4227-9B78-EAB581049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2D3DC9B1-667C-45EC-B83B-437D92CE9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911" y="0"/>
            <a:ext cx="10458178" cy="6858000"/>
          </a:xfrm>
          <a:custGeom>
            <a:avLst/>
            <a:gdLst>
              <a:gd name="connsiteX0" fmla="*/ 6010593 w 10458178"/>
              <a:gd name="connsiteY0" fmla="*/ 0 h 6858000"/>
              <a:gd name="connsiteX1" fmla="*/ 8228844 w 10458178"/>
              <a:gd name="connsiteY1" fmla="*/ 0 h 6858000"/>
              <a:gd name="connsiteX2" fmla="*/ 8239927 w 10458178"/>
              <a:gd name="connsiteY2" fmla="*/ 0 h 6858000"/>
              <a:gd name="connsiteX3" fmla="*/ 10458178 w 10458178"/>
              <a:gd name="connsiteY3" fmla="*/ 0 h 6858000"/>
              <a:gd name="connsiteX4" fmla="*/ 4447586 w 10458178"/>
              <a:gd name="connsiteY4" fmla="*/ 6858000 h 6858000"/>
              <a:gd name="connsiteX5" fmla="*/ 2229335 w 10458178"/>
              <a:gd name="connsiteY5" fmla="*/ 6858000 h 6858000"/>
              <a:gd name="connsiteX6" fmla="*/ 2218251 w 10458178"/>
              <a:gd name="connsiteY6" fmla="*/ 6858000 h 6858000"/>
              <a:gd name="connsiteX7" fmla="*/ 0 w 1045817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8178" h="6858000">
                <a:moveTo>
                  <a:pt x="6010593" y="0"/>
                </a:moveTo>
                <a:lnTo>
                  <a:pt x="8228844" y="0"/>
                </a:lnTo>
                <a:lnTo>
                  <a:pt x="8239927" y="0"/>
                </a:lnTo>
                <a:lnTo>
                  <a:pt x="10458178" y="0"/>
                </a:lnTo>
                <a:lnTo>
                  <a:pt x="4447586" y="6858000"/>
                </a:lnTo>
                <a:lnTo>
                  <a:pt x="2229335" y="6858000"/>
                </a:lnTo>
                <a:lnTo>
                  <a:pt x="2218251"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7BCA561A-1A05-9AAF-E159-7EDF9C7DA86A}"/>
              </a:ext>
            </a:extLst>
          </p:cNvPr>
          <p:cNvSpPr>
            <a:spLocks noGrp="1"/>
          </p:cNvSpPr>
          <p:nvPr>
            <p:ph type="title"/>
          </p:nvPr>
        </p:nvSpPr>
        <p:spPr>
          <a:xfrm>
            <a:off x="395377" y="606006"/>
            <a:ext cx="4379428" cy="1927397"/>
          </a:xfrm>
        </p:spPr>
        <p:txBody>
          <a:bodyPr vert="horz" lIns="91440" tIns="45720" rIns="91440" bIns="45720" rtlCol="0" anchor="t">
            <a:normAutofit fontScale="90000"/>
          </a:bodyPr>
          <a:lstStyle/>
          <a:p>
            <a:r>
              <a:rPr lang="en-US" i="1" dirty="0">
                <a:latin typeface="Consolas"/>
              </a:rPr>
              <a:t>des </a:t>
            </a:r>
            <a:r>
              <a:rPr lang="en-US" i="1" dirty="0" err="1">
                <a:latin typeface="Consolas"/>
              </a:rPr>
              <a:t>informations</a:t>
            </a:r>
            <a:r>
              <a:rPr lang="en-US" i="1" dirty="0">
                <a:latin typeface="Consolas"/>
              </a:rPr>
              <a:t> sur un ensemble de </a:t>
            </a:r>
            <a:r>
              <a:rPr lang="en-US" i="1" dirty="0" err="1">
                <a:latin typeface="Consolas"/>
              </a:rPr>
              <a:t>clés</a:t>
            </a:r>
            <a:endParaRPr lang="fr-FR" dirty="0" err="1">
              <a:ea typeface="+mj-ea"/>
              <a:cs typeface="+mj-cs"/>
            </a:endParaRPr>
          </a:p>
        </p:txBody>
      </p:sp>
      <p:sp>
        <p:nvSpPr>
          <p:cNvPr id="20" name="Freeform: Shape 19">
            <a:extLst>
              <a:ext uri="{FF2B5EF4-FFF2-40B4-BE49-F238E27FC236}">
                <a16:creationId xmlns:a16="http://schemas.microsoft.com/office/drawing/2014/main" id="{7FD79FD8-0800-4980-94BB-0CB634A82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 5" descr="Une image contenant texte&#10;&#10;Description générée automatiquement">
            <a:extLst>
              <a:ext uri="{FF2B5EF4-FFF2-40B4-BE49-F238E27FC236}">
                <a16:creationId xmlns:a16="http://schemas.microsoft.com/office/drawing/2014/main" id="{CFA6ABB1-2ED7-BD06-1328-4A7D71F4D53E}"/>
              </a:ext>
            </a:extLst>
          </p:cNvPr>
          <p:cNvPicPr>
            <a:picLocks noGrp="1" noChangeAspect="1"/>
          </p:cNvPicPr>
          <p:nvPr>
            <p:ph sz="half" idx="1"/>
          </p:nvPr>
        </p:nvPicPr>
        <p:blipFill>
          <a:blip r:embed="rId2"/>
          <a:stretch>
            <a:fillRect/>
          </a:stretch>
        </p:blipFill>
        <p:spPr>
          <a:xfrm>
            <a:off x="4477483" y="2838167"/>
            <a:ext cx="3119236" cy="1389408"/>
          </a:xfrm>
          <a:prstGeom prst="rect">
            <a:avLst/>
          </a:prstGeom>
        </p:spPr>
      </p:pic>
      <p:sp>
        <p:nvSpPr>
          <p:cNvPr id="7" name="Titre 1">
            <a:extLst>
              <a:ext uri="{FF2B5EF4-FFF2-40B4-BE49-F238E27FC236}">
                <a16:creationId xmlns:a16="http://schemas.microsoft.com/office/drawing/2014/main" id="{ACBBB02E-2D1A-AAFF-015D-397781CC9791}"/>
              </a:ext>
            </a:extLst>
          </p:cNvPr>
          <p:cNvSpPr txBox="1">
            <a:spLocks/>
          </p:cNvSpPr>
          <p:nvPr/>
        </p:nvSpPr>
        <p:spPr>
          <a:xfrm>
            <a:off x="7592682" y="4510897"/>
            <a:ext cx="4379428" cy="2128679"/>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i="1" dirty="0" err="1">
                <a:latin typeface="Consolas"/>
              </a:rPr>
              <a:t>Informations</a:t>
            </a:r>
            <a:r>
              <a:rPr lang="en-US" i="1" dirty="0">
                <a:latin typeface="Consolas"/>
              </a:rPr>
              <a:t> sur le </a:t>
            </a:r>
            <a:r>
              <a:rPr lang="en-US" i="1" dirty="0" err="1">
                <a:latin typeface="Consolas"/>
              </a:rPr>
              <a:t>numéro</a:t>
            </a:r>
            <a:r>
              <a:rPr lang="en-US" i="1" dirty="0">
                <a:latin typeface="Consolas"/>
              </a:rPr>
              <a:t> </a:t>
            </a:r>
            <a:r>
              <a:rPr lang="en-US" i="1" dirty="0" err="1">
                <a:latin typeface="Consolas"/>
              </a:rPr>
              <a:t>d'identification</a:t>
            </a:r>
            <a:r>
              <a:rPr lang="en-US" i="1" dirty="0">
                <a:latin typeface="Consolas"/>
              </a:rPr>
              <a:t> du client</a:t>
            </a:r>
            <a:endParaRPr lang="fr-FR" dirty="0"/>
          </a:p>
        </p:txBody>
      </p:sp>
      <p:cxnSp>
        <p:nvCxnSpPr>
          <p:cNvPr id="8" name="Connecteur : en angle 7">
            <a:extLst>
              <a:ext uri="{FF2B5EF4-FFF2-40B4-BE49-F238E27FC236}">
                <a16:creationId xmlns:a16="http://schemas.microsoft.com/office/drawing/2014/main" id="{65074828-AC97-3901-4E95-EF19B28DE64B}"/>
              </a:ext>
            </a:extLst>
          </p:cNvPr>
          <p:cNvCxnSpPr/>
          <p:nvPr/>
        </p:nvCxnSpPr>
        <p:spPr>
          <a:xfrm>
            <a:off x="2130725" y="2526102"/>
            <a:ext cx="3286664" cy="1015041"/>
          </a:xfrm>
          <a:prstGeom prst="bentConnector3">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Connecteur : en angle 8">
            <a:extLst>
              <a:ext uri="{FF2B5EF4-FFF2-40B4-BE49-F238E27FC236}">
                <a16:creationId xmlns:a16="http://schemas.microsoft.com/office/drawing/2014/main" id="{E2048277-E452-DE82-1EA5-A2B9EAEC1870}"/>
              </a:ext>
            </a:extLst>
          </p:cNvPr>
          <p:cNvCxnSpPr/>
          <p:nvPr/>
        </p:nvCxnSpPr>
        <p:spPr>
          <a:xfrm flipH="1" flipV="1">
            <a:off x="7055509" y="4014698"/>
            <a:ext cx="2809336" cy="393939"/>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208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table&#10;&#10;Description générée automatiquement">
            <a:extLst>
              <a:ext uri="{FF2B5EF4-FFF2-40B4-BE49-F238E27FC236}">
                <a16:creationId xmlns:a16="http://schemas.microsoft.com/office/drawing/2014/main" id="{E6A24672-BF20-3D04-E2EE-70DB3A4C90B7}"/>
              </a:ext>
            </a:extLst>
          </p:cNvPr>
          <p:cNvPicPr>
            <a:picLocks noChangeAspect="1"/>
          </p:cNvPicPr>
          <p:nvPr/>
        </p:nvPicPr>
        <p:blipFill>
          <a:blip r:embed="rId2"/>
          <a:stretch>
            <a:fillRect/>
          </a:stretch>
        </p:blipFill>
        <p:spPr>
          <a:xfrm>
            <a:off x="288625" y="255378"/>
            <a:ext cx="3620937" cy="6390376"/>
          </a:xfrm>
          <a:prstGeom prst="rect">
            <a:avLst/>
          </a:prstGeom>
          <a:ln>
            <a:noFill/>
          </a:ln>
          <a:effectLst>
            <a:outerShdw blurRad="190500" algn="tl" rotWithShape="0">
              <a:srgbClr val="000000">
                <a:alpha val="70000"/>
              </a:srgbClr>
            </a:outerShdw>
          </a:effectLst>
        </p:spPr>
      </p:pic>
      <p:sp>
        <p:nvSpPr>
          <p:cNvPr id="8" name="Espace réservé du contenu 7">
            <a:extLst>
              <a:ext uri="{FF2B5EF4-FFF2-40B4-BE49-F238E27FC236}">
                <a16:creationId xmlns:a16="http://schemas.microsoft.com/office/drawing/2014/main" id="{5341230D-8A21-B2E4-CBA9-56F9CBFF19FD}"/>
              </a:ext>
            </a:extLst>
          </p:cNvPr>
          <p:cNvSpPr>
            <a:spLocks noGrp="1"/>
          </p:cNvSpPr>
          <p:nvPr>
            <p:ph idx="1"/>
          </p:nvPr>
        </p:nvSpPr>
        <p:spPr>
          <a:xfrm>
            <a:off x="3227717" y="635497"/>
            <a:ext cx="7634376" cy="6011268"/>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lnSpcReduction="10000"/>
          </a:bodyPr>
          <a:lstStyle/>
          <a:p>
            <a:r>
              <a:rPr lang="fr-FR" i="1" dirty="0">
                <a:latin typeface="Consolas"/>
              </a:rPr>
              <a:t>des informations sur une pomme sur le tableau</a:t>
            </a:r>
          </a:p>
          <a:p>
            <a:r>
              <a:rPr lang="fr-FR" i="1" dirty="0">
                <a:latin typeface="Consolas"/>
              </a:rPr>
              <a:t>Informations sur l'état de la pomme</a:t>
            </a:r>
          </a:p>
          <a:p>
            <a:r>
              <a:rPr lang="fr-FR" i="1" dirty="0">
                <a:latin typeface="Consolas"/>
              </a:rPr>
              <a:t>des informations sur le plateau de jeu</a:t>
            </a:r>
          </a:p>
          <a:p>
            <a:r>
              <a:rPr lang="fr-FR" i="1" dirty="0">
                <a:latin typeface="Consolas"/>
              </a:rPr>
              <a:t>la taille de la partie du corps du serpent</a:t>
            </a:r>
          </a:p>
          <a:p>
            <a:r>
              <a:rPr lang="fr-FR" i="1" dirty="0">
                <a:latin typeface="Consolas"/>
              </a:rPr>
              <a:t>l'emplacement des objets sur le plateau</a:t>
            </a:r>
          </a:p>
          <a:p>
            <a:r>
              <a:rPr lang="fr-FR" i="1" dirty="0">
                <a:latin typeface="Consolas"/>
              </a:rPr>
              <a:t>la direction dans laquelle le serpent se déplace</a:t>
            </a:r>
          </a:p>
          <a:p>
            <a:r>
              <a:rPr lang="fr-FR" i="1" dirty="0">
                <a:latin typeface="Consolas"/>
              </a:rPr>
              <a:t>un point libre sur le plateau</a:t>
            </a:r>
          </a:p>
          <a:p>
            <a:r>
              <a:rPr lang="fr-FR" i="1" dirty="0">
                <a:latin typeface="Consolas"/>
              </a:rPr>
              <a:t>statut de jeu</a:t>
            </a:r>
          </a:p>
          <a:p>
            <a:r>
              <a:rPr lang="fr-FR" i="1" dirty="0">
                <a:latin typeface="Consolas"/>
              </a:rPr>
              <a:t>Modèle de jeu</a:t>
            </a:r>
          </a:p>
          <a:p>
            <a:r>
              <a:rPr lang="fr-FR" i="1" dirty="0">
                <a:latin typeface="Consolas"/>
              </a:rPr>
              <a:t>liste des parties du corps qui composent le serpent</a:t>
            </a:r>
            <a:endParaRPr lang="fr-FR" dirty="0"/>
          </a:p>
          <a:p>
            <a:r>
              <a:rPr lang="fr-FR" i="1" dirty="0">
                <a:latin typeface="Consolas"/>
              </a:rPr>
              <a:t>Une partie du corps du serpent</a:t>
            </a:r>
          </a:p>
          <a:p>
            <a:r>
              <a:rPr lang="fr-FR" i="1" dirty="0">
                <a:latin typeface="Consolas"/>
              </a:rPr>
              <a:t>Identifie le numéro du serpent</a:t>
            </a:r>
          </a:p>
          <a:p>
            <a:r>
              <a:rPr lang="fr-FR" i="1" dirty="0">
                <a:latin typeface="Consolas"/>
              </a:rPr>
              <a:t>l'identifiant d'un serpent</a:t>
            </a:r>
          </a:p>
          <a:p>
            <a:endParaRPr lang="fr-FR" i="1" dirty="0">
              <a:latin typeface="Consolas"/>
            </a:endParaRPr>
          </a:p>
          <a:p>
            <a:endParaRPr lang="fr-FR" i="1" dirty="0">
              <a:latin typeface="Consolas"/>
            </a:endParaRPr>
          </a:p>
        </p:txBody>
      </p:sp>
    </p:spTree>
    <p:extLst>
      <p:ext uri="{BB962C8B-B14F-4D97-AF65-F5344CB8AC3E}">
        <p14:creationId xmlns:p14="http://schemas.microsoft.com/office/powerpoint/2010/main" val="317370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texte&#10;&#10;Description générée automatiquement">
            <a:extLst>
              <a:ext uri="{FF2B5EF4-FFF2-40B4-BE49-F238E27FC236}">
                <a16:creationId xmlns:a16="http://schemas.microsoft.com/office/drawing/2014/main" id="{41930C5D-B993-3558-85FD-5187FCD5D3FF}"/>
              </a:ext>
            </a:extLst>
          </p:cNvPr>
          <p:cNvPicPr>
            <a:picLocks noChangeAspect="1"/>
          </p:cNvPicPr>
          <p:nvPr/>
        </p:nvPicPr>
        <p:blipFill>
          <a:blip r:embed="rId2"/>
          <a:stretch>
            <a:fillRect/>
          </a:stretch>
        </p:blipFill>
        <p:spPr>
          <a:xfrm>
            <a:off x="465467" y="499164"/>
            <a:ext cx="4489330" cy="2596011"/>
          </a:xfrm>
          <a:prstGeom prst="rect">
            <a:avLst/>
          </a:prstGeom>
        </p:spPr>
      </p:pic>
      <p:sp>
        <p:nvSpPr>
          <p:cNvPr id="3" name="ZoneTexte 2">
            <a:extLst>
              <a:ext uri="{FF2B5EF4-FFF2-40B4-BE49-F238E27FC236}">
                <a16:creationId xmlns:a16="http://schemas.microsoft.com/office/drawing/2014/main" id="{295B8FC2-98F1-BB47-5258-8E83985EE390}"/>
              </a:ext>
            </a:extLst>
          </p:cNvPr>
          <p:cNvSpPr txBox="1"/>
          <p:nvPr/>
        </p:nvSpPr>
        <p:spPr>
          <a:xfrm>
            <a:off x="5836227" y="1541318"/>
            <a:ext cx="3307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dirty="0"/>
          </a:p>
        </p:txBody>
      </p:sp>
      <p:sp>
        <p:nvSpPr>
          <p:cNvPr id="5" name="Espace réservé du contenu 4">
            <a:extLst>
              <a:ext uri="{FF2B5EF4-FFF2-40B4-BE49-F238E27FC236}">
                <a16:creationId xmlns:a16="http://schemas.microsoft.com/office/drawing/2014/main" id="{1C33A834-A076-FA10-BC3B-8C08C50BC043}"/>
              </a:ext>
            </a:extLst>
          </p:cNvPr>
          <p:cNvSpPr>
            <a:spLocks noGrp="1"/>
          </p:cNvSpPr>
          <p:nvPr>
            <p:ph idx="1"/>
          </p:nvPr>
        </p:nvSpPr>
        <p:spPr>
          <a:xfrm>
            <a:off x="1186131" y="3913535"/>
            <a:ext cx="3738113" cy="1583043"/>
          </a:xfrm>
          <a:ln>
            <a:solidFill>
              <a:srgbClr val="00B0F0"/>
            </a:solidFill>
          </a:ln>
        </p:spPr>
        <p:txBody>
          <a:bodyPr vert="horz" lIns="91440" tIns="45720" rIns="91440" bIns="45720" rtlCol="0" anchor="t">
            <a:normAutofit/>
          </a:bodyPr>
          <a:lstStyle/>
          <a:p>
            <a:r>
              <a:rPr lang="fr-FR" i="1" dirty="0">
                <a:latin typeface="Consolas"/>
              </a:rPr>
              <a:t>des informations sur le nombre de points marqués par les joueurs</a:t>
            </a:r>
            <a:endParaRPr lang="fr-FR"/>
          </a:p>
        </p:txBody>
      </p:sp>
      <p:sp>
        <p:nvSpPr>
          <p:cNvPr id="6" name="ZoneTexte 5">
            <a:extLst>
              <a:ext uri="{FF2B5EF4-FFF2-40B4-BE49-F238E27FC236}">
                <a16:creationId xmlns:a16="http://schemas.microsoft.com/office/drawing/2014/main" id="{A89535B6-946E-D9C4-551C-2963969CC8E0}"/>
              </a:ext>
            </a:extLst>
          </p:cNvPr>
          <p:cNvSpPr txBox="1"/>
          <p:nvPr/>
        </p:nvSpPr>
        <p:spPr>
          <a:xfrm>
            <a:off x="5831457" y="727494"/>
            <a:ext cx="2843841" cy="1323439"/>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fr-FR" sz="2000" i="1">
                <a:latin typeface="Consolas"/>
                <a:cs typeface="Arial"/>
              </a:rPr>
              <a:t>encapsule une fausse carte pour l'envoyer sur le réseau</a:t>
            </a:r>
            <a:r>
              <a:rPr lang="en-US" sz="2000">
                <a:latin typeface="Consolas"/>
                <a:cs typeface="Arial"/>
              </a:rPr>
              <a:t>​</a:t>
            </a:r>
          </a:p>
        </p:txBody>
      </p:sp>
      <p:sp>
        <p:nvSpPr>
          <p:cNvPr id="7" name="ZoneTexte 6">
            <a:extLst>
              <a:ext uri="{FF2B5EF4-FFF2-40B4-BE49-F238E27FC236}">
                <a16:creationId xmlns:a16="http://schemas.microsoft.com/office/drawing/2014/main" id="{00872E7F-5F4D-C97F-F9A1-49BF93529BD5}"/>
              </a:ext>
            </a:extLst>
          </p:cNvPr>
          <p:cNvSpPr txBox="1"/>
          <p:nvPr/>
        </p:nvSpPr>
        <p:spPr>
          <a:xfrm>
            <a:off x="8045570" y="2682814"/>
            <a:ext cx="3260785" cy="707886"/>
          </a:xfrm>
          <a:prstGeom prst="rect">
            <a:avLst/>
          </a:prstGeom>
          <a:noFill/>
          <a:ln>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fr-FR" sz="2000" i="1">
                <a:latin typeface="Consolas"/>
                <a:cs typeface="Arial"/>
              </a:rPr>
              <a:t>la communication sur le réseau</a:t>
            </a:r>
            <a:r>
              <a:rPr lang="fr-FR" sz="2000">
                <a:latin typeface="Consolas"/>
                <a:cs typeface="Arial"/>
              </a:rPr>
              <a:t>​</a:t>
            </a:r>
          </a:p>
        </p:txBody>
      </p:sp>
      <p:sp>
        <p:nvSpPr>
          <p:cNvPr id="8" name="ZoneTexte 7">
            <a:extLst>
              <a:ext uri="{FF2B5EF4-FFF2-40B4-BE49-F238E27FC236}">
                <a16:creationId xmlns:a16="http://schemas.microsoft.com/office/drawing/2014/main" id="{C544FD26-383E-F9AA-C72A-6981E7C58D57}"/>
              </a:ext>
            </a:extLst>
          </p:cNvPr>
          <p:cNvSpPr txBox="1"/>
          <p:nvPr/>
        </p:nvSpPr>
        <p:spPr>
          <a:xfrm>
            <a:off x="5831457" y="3919269"/>
            <a:ext cx="2843842" cy="1015663"/>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fr-FR" sz="2000" i="1">
                <a:latin typeface="Consolas"/>
                <a:cs typeface="Arial"/>
              </a:rPr>
              <a:t>Messages envoyés sur le réseau au joueur</a:t>
            </a:r>
            <a:r>
              <a:rPr lang="fr-FR" sz="2000">
                <a:latin typeface="Consolas"/>
                <a:cs typeface="Arial"/>
              </a:rPr>
              <a:t>​</a:t>
            </a:r>
          </a:p>
        </p:txBody>
      </p:sp>
      <p:sp>
        <p:nvSpPr>
          <p:cNvPr id="9" name="ZoneTexte 8">
            <a:extLst>
              <a:ext uri="{FF2B5EF4-FFF2-40B4-BE49-F238E27FC236}">
                <a16:creationId xmlns:a16="http://schemas.microsoft.com/office/drawing/2014/main" id="{639B6FC2-A274-3F61-2440-AF558E5820B8}"/>
              </a:ext>
            </a:extLst>
          </p:cNvPr>
          <p:cNvSpPr txBox="1"/>
          <p:nvPr/>
        </p:nvSpPr>
        <p:spPr>
          <a:xfrm>
            <a:off x="1454726" y="1021773"/>
            <a:ext cx="2770909" cy="46759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0" name="ZoneTexte 9">
            <a:extLst>
              <a:ext uri="{FF2B5EF4-FFF2-40B4-BE49-F238E27FC236}">
                <a16:creationId xmlns:a16="http://schemas.microsoft.com/office/drawing/2014/main" id="{DCA68C1B-2B8A-8DEB-B10D-EA26ABB02A21}"/>
              </a:ext>
            </a:extLst>
          </p:cNvPr>
          <p:cNvSpPr txBox="1"/>
          <p:nvPr/>
        </p:nvSpPr>
        <p:spPr>
          <a:xfrm>
            <a:off x="1460608" y="1541645"/>
            <a:ext cx="2776463" cy="473145"/>
          </a:xfrm>
          <a:prstGeom prst="rect">
            <a:avLst/>
          </a:prstGeom>
          <a:noFill/>
          <a:ln w="28575">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1" name="ZoneTexte 10">
            <a:extLst>
              <a:ext uri="{FF2B5EF4-FFF2-40B4-BE49-F238E27FC236}">
                <a16:creationId xmlns:a16="http://schemas.microsoft.com/office/drawing/2014/main" id="{C17E4BBE-0CC3-7382-50C6-700EC75C6357}"/>
              </a:ext>
            </a:extLst>
          </p:cNvPr>
          <p:cNvSpPr txBox="1"/>
          <p:nvPr/>
        </p:nvSpPr>
        <p:spPr>
          <a:xfrm>
            <a:off x="1489364" y="2130136"/>
            <a:ext cx="2736272" cy="346363"/>
          </a:xfrm>
          <a:prstGeom prst="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2" name="ZoneTexte 11">
            <a:extLst>
              <a:ext uri="{FF2B5EF4-FFF2-40B4-BE49-F238E27FC236}">
                <a16:creationId xmlns:a16="http://schemas.microsoft.com/office/drawing/2014/main" id="{299D065D-63D0-9C01-8074-33FFD99CACAE}"/>
              </a:ext>
            </a:extLst>
          </p:cNvPr>
          <p:cNvSpPr txBox="1"/>
          <p:nvPr/>
        </p:nvSpPr>
        <p:spPr>
          <a:xfrm>
            <a:off x="1506681" y="2615044"/>
            <a:ext cx="2684318" cy="484909"/>
          </a:xfrm>
          <a:prstGeom prst="rect">
            <a:avLst/>
          </a:prstGeom>
          <a:noFill/>
          <a:ln w="28575">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Tree>
    <p:extLst>
      <p:ext uri="{BB962C8B-B14F-4D97-AF65-F5344CB8AC3E}">
        <p14:creationId xmlns:p14="http://schemas.microsoft.com/office/powerpoint/2010/main" val="4035025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texte&#10;&#10;Description générée automatiquement">
            <a:extLst>
              <a:ext uri="{FF2B5EF4-FFF2-40B4-BE49-F238E27FC236}">
                <a16:creationId xmlns:a16="http://schemas.microsoft.com/office/drawing/2014/main" id="{3927FB75-9B79-CF2E-2060-79D717F6608C}"/>
              </a:ext>
            </a:extLst>
          </p:cNvPr>
          <p:cNvPicPr>
            <a:picLocks noChangeAspect="1"/>
          </p:cNvPicPr>
          <p:nvPr/>
        </p:nvPicPr>
        <p:blipFill>
          <a:blip r:embed="rId2"/>
          <a:stretch>
            <a:fillRect/>
          </a:stretch>
        </p:blipFill>
        <p:spPr>
          <a:xfrm>
            <a:off x="7548563" y="276316"/>
            <a:ext cx="4283554" cy="6175973"/>
          </a:xfrm>
          <a:prstGeom prst="rect">
            <a:avLst/>
          </a:prstGeom>
        </p:spPr>
      </p:pic>
      <p:sp>
        <p:nvSpPr>
          <p:cNvPr id="3" name="Légende : flèche vers la droite 2">
            <a:extLst>
              <a:ext uri="{FF2B5EF4-FFF2-40B4-BE49-F238E27FC236}">
                <a16:creationId xmlns:a16="http://schemas.microsoft.com/office/drawing/2014/main" id="{F3DA8F87-1AF0-95A1-DC3B-EC47B3434200}"/>
              </a:ext>
            </a:extLst>
          </p:cNvPr>
          <p:cNvSpPr/>
          <p:nvPr/>
        </p:nvSpPr>
        <p:spPr>
          <a:xfrm>
            <a:off x="750499" y="887083"/>
            <a:ext cx="7965055" cy="762000"/>
          </a:xfrm>
          <a:prstGeom prst="rightArrowCallout">
            <a:avLst/>
          </a:prstGeom>
          <a:solidFill>
            <a:schemeClr val="accent2">
              <a:lumMod val="75000"/>
            </a:schemeClr>
          </a:solidFill>
          <a:ln>
            <a:solidFill>
              <a:srgbClr val="FF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i="1" dirty="0">
                <a:latin typeface="Consolas"/>
              </a:rPr>
              <a:t>Un faux objet représentant une pomme sur le plateau</a:t>
            </a:r>
            <a:endParaRPr lang="fr-FR" dirty="0"/>
          </a:p>
        </p:txBody>
      </p:sp>
      <p:sp>
        <p:nvSpPr>
          <p:cNvPr id="4" name="Légende : flèche vers la droite 3">
            <a:extLst>
              <a:ext uri="{FF2B5EF4-FFF2-40B4-BE49-F238E27FC236}">
                <a16:creationId xmlns:a16="http://schemas.microsoft.com/office/drawing/2014/main" id="{A7E80B98-D1EF-EAC2-5E75-763A81187366}"/>
              </a:ext>
            </a:extLst>
          </p:cNvPr>
          <p:cNvSpPr/>
          <p:nvPr/>
        </p:nvSpPr>
        <p:spPr>
          <a:xfrm>
            <a:off x="750498" y="1720970"/>
            <a:ext cx="7965055" cy="762000"/>
          </a:xfrm>
          <a:prstGeom prst="rightArrowCallout">
            <a:avLst/>
          </a:prstGeom>
          <a:solidFill>
            <a:srgbClr val="7030A0"/>
          </a:solidFill>
          <a:ln>
            <a:solidFill>
              <a:schemeClr val="accent5">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i="1" dirty="0">
                <a:latin typeface="Consolas"/>
              </a:rPr>
              <a:t>Un faux objet représentant une pomme sur le plateau</a:t>
            </a:r>
            <a:endParaRPr lang="fr-FR" dirty="0"/>
          </a:p>
        </p:txBody>
      </p:sp>
      <p:sp>
        <p:nvSpPr>
          <p:cNvPr id="7" name="Flèche : droite 6">
            <a:extLst>
              <a:ext uri="{FF2B5EF4-FFF2-40B4-BE49-F238E27FC236}">
                <a16:creationId xmlns:a16="http://schemas.microsoft.com/office/drawing/2014/main" id="{52D65B02-EB0B-C013-830E-C36032A858AE}"/>
              </a:ext>
            </a:extLst>
          </p:cNvPr>
          <p:cNvSpPr/>
          <p:nvPr/>
        </p:nvSpPr>
        <p:spPr>
          <a:xfrm>
            <a:off x="745453" y="2365378"/>
            <a:ext cx="7965055" cy="7476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i="1" dirty="0">
                <a:latin typeface="Consolas"/>
              </a:rPr>
              <a:t>Un faux objet représentant une case vide sur le plateau</a:t>
            </a:r>
            <a:endParaRPr lang="fr-FR" dirty="0"/>
          </a:p>
        </p:txBody>
      </p:sp>
      <p:sp>
        <p:nvSpPr>
          <p:cNvPr id="8" name="Flèche : droite 7">
            <a:extLst>
              <a:ext uri="{FF2B5EF4-FFF2-40B4-BE49-F238E27FC236}">
                <a16:creationId xmlns:a16="http://schemas.microsoft.com/office/drawing/2014/main" id="{4F6A0513-757F-6355-405A-D17B4931C4AE}"/>
              </a:ext>
            </a:extLst>
          </p:cNvPr>
          <p:cNvSpPr/>
          <p:nvPr/>
        </p:nvSpPr>
        <p:spPr>
          <a:xfrm>
            <a:off x="745452" y="3055491"/>
            <a:ext cx="7965055" cy="747622"/>
          </a:xfrm>
          <a:prstGeom prst="rightArrow">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fr-FR" i="1" dirty="0">
                <a:latin typeface="Consolas"/>
              </a:rPr>
              <a:t>Un faux objet représentant les planches</a:t>
            </a:r>
            <a:endParaRPr lang="fr-FR" dirty="0"/>
          </a:p>
        </p:txBody>
      </p:sp>
      <p:sp>
        <p:nvSpPr>
          <p:cNvPr id="9" name="Flèche : droite 8">
            <a:extLst>
              <a:ext uri="{FF2B5EF4-FFF2-40B4-BE49-F238E27FC236}">
                <a16:creationId xmlns:a16="http://schemas.microsoft.com/office/drawing/2014/main" id="{FAAD9B7B-8C9A-D705-933D-4655B81C1CF7}"/>
              </a:ext>
            </a:extLst>
          </p:cNvPr>
          <p:cNvSpPr/>
          <p:nvPr/>
        </p:nvSpPr>
        <p:spPr>
          <a:xfrm>
            <a:off x="745453" y="3731227"/>
            <a:ext cx="7965055" cy="747622"/>
          </a:xfrm>
          <a:prstGeom prst="rightArrow">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fr-FR" i="1" dirty="0">
                <a:latin typeface="Consolas"/>
              </a:rPr>
              <a:t>Un faux objet représentant un point sur le plateau</a:t>
            </a:r>
            <a:endParaRPr lang="fr-FR" dirty="0"/>
          </a:p>
        </p:txBody>
      </p:sp>
      <p:sp>
        <p:nvSpPr>
          <p:cNvPr id="10" name="Flèche : droite 9">
            <a:extLst>
              <a:ext uri="{FF2B5EF4-FFF2-40B4-BE49-F238E27FC236}">
                <a16:creationId xmlns:a16="http://schemas.microsoft.com/office/drawing/2014/main" id="{8D6E3A2B-FF7D-7A4A-1C19-E18ACAA1BA82}"/>
              </a:ext>
            </a:extLst>
          </p:cNvPr>
          <p:cNvSpPr/>
          <p:nvPr/>
        </p:nvSpPr>
        <p:spPr>
          <a:xfrm>
            <a:off x="745452" y="4320698"/>
            <a:ext cx="7965055" cy="747622"/>
          </a:xfrm>
          <a:prstGeom prst="rightArrow">
            <a:avLst/>
          </a:prstGeom>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p>
            <a:pPr algn="ctr"/>
            <a:r>
              <a:rPr lang="fr-FR" i="1" dirty="0">
                <a:latin typeface="Consolas"/>
              </a:rPr>
              <a:t>Faux objets liés au jeu</a:t>
            </a:r>
            <a:endParaRPr lang="fr-FR" dirty="0"/>
          </a:p>
        </p:txBody>
      </p:sp>
      <p:sp>
        <p:nvSpPr>
          <p:cNvPr id="11" name="Flèche : droite 10">
            <a:extLst>
              <a:ext uri="{FF2B5EF4-FFF2-40B4-BE49-F238E27FC236}">
                <a16:creationId xmlns:a16="http://schemas.microsoft.com/office/drawing/2014/main" id="{6A87BA01-C84A-A5B0-7F5A-0C12128E3471}"/>
              </a:ext>
            </a:extLst>
          </p:cNvPr>
          <p:cNvSpPr/>
          <p:nvPr/>
        </p:nvSpPr>
        <p:spPr>
          <a:xfrm>
            <a:off x="745453" y="4996434"/>
            <a:ext cx="7965055" cy="747622"/>
          </a:xfrm>
          <a:prstGeom prst="rightArrow">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fr-FR" i="1" dirty="0">
                <a:latin typeface="Consolas"/>
              </a:rPr>
              <a:t>Fournit des informations sur le score du joueur</a:t>
            </a:r>
            <a:endParaRPr lang="fr-FR" dirty="0"/>
          </a:p>
        </p:txBody>
      </p:sp>
      <p:sp>
        <p:nvSpPr>
          <p:cNvPr id="12" name="Flèche : droite 11">
            <a:extLst>
              <a:ext uri="{FF2B5EF4-FFF2-40B4-BE49-F238E27FC236}">
                <a16:creationId xmlns:a16="http://schemas.microsoft.com/office/drawing/2014/main" id="{7AA9157C-4B9F-0433-D1E4-8C2574E66474}"/>
              </a:ext>
            </a:extLst>
          </p:cNvPr>
          <p:cNvSpPr/>
          <p:nvPr/>
        </p:nvSpPr>
        <p:spPr>
          <a:xfrm>
            <a:off x="745452" y="5715302"/>
            <a:ext cx="7965055" cy="747622"/>
          </a:xfrm>
          <a:prstGeom prst="rightArrow">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fr-FR" i="1" dirty="0">
                <a:latin typeface="Consolas"/>
              </a:rPr>
              <a:t>une carte des résultats de tous les joueurs</a:t>
            </a:r>
            <a:endParaRPr lang="fr-FR" dirty="0"/>
          </a:p>
        </p:txBody>
      </p:sp>
    </p:spTree>
    <p:extLst>
      <p:ext uri="{BB962C8B-B14F-4D97-AF65-F5344CB8AC3E}">
        <p14:creationId xmlns:p14="http://schemas.microsoft.com/office/powerpoint/2010/main" val="5064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a:extLst>
              <a:ext uri="{FF2B5EF4-FFF2-40B4-BE49-F238E27FC236}">
                <a16:creationId xmlns:a16="http://schemas.microsoft.com/office/drawing/2014/main" id="{41631BF0-7A73-A07C-CC8B-9C092C103190}"/>
              </a:ext>
            </a:extLst>
          </p:cNvPr>
          <p:cNvPicPr>
            <a:picLocks noChangeAspect="1"/>
          </p:cNvPicPr>
          <p:nvPr/>
        </p:nvPicPr>
        <p:blipFill>
          <a:blip r:embed="rId2"/>
          <a:stretch>
            <a:fillRect/>
          </a:stretch>
        </p:blipFill>
        <p:spPr>
          <a:xfrm>
            <a:off x="442283" y="521809"/>
            <a:ext cx="5383961" cy="5814383"/>
          </a:xfrm>
          <a:prstGeom prst="rect">
            <a:avLst/>
          </a:prstGeom>
        </p:spPr>
      </p:pic>
      <p:sp>
        <p:nvSpPr>
          <p:cNvPr id="3" name="Flèche : gauche 2">
            <a:extLst>
              <a:ext uri="{FF2B5EF4-FFF2-40B4-BE49-F238E27FC236}">
                <a16:creationId xmlns:a16="http://schemas.microsoft.com/office/drawing/2014/main" id="{137D9987-558B-BE78-5E49-11DF72FFB431}"/>
              </a:ext>
            </a:extLst>
          </p:cNvPr>
          <p:cNvSpPr/>
          <p:nvPr/>
        </p:nvSpPr>
        <p:spPr>
          <a:xfrm>
            <a:off x="4672268" y="886307"/>
            <a:ext cx="7030527" cy="74762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i="1" dirty="0">
                <a:latin typeface="Consolas"/>
              </a:rPr>
              <a:t>Fin du jeu</a:t>
            </a:r>
            <a:endParaRPr lang="fr-FR" dirty="0"/>
          </a:p>
        </p:txBody>
      </p:sp>
      <p:sp>
        <p:nvSpPr>
          <p:cNvPr id="4" name="Flèche : gauche 3">
            <a:extLst>
              <a:ext uri="{FF2B5EF4-FFF2-40B4-BE49-F238E27FC236}">
                <a16:creationId xmlns:a16="http://schemas.microsoft.com/office/drawing/2014/main" id="{75C7017A-2DE4-77B4-0CFA-EB219B33A000}"/>
              </a:ext>
            </a:extLst>
          </p:cNvPr>
          <p:cNvSpPr/>
          <p:nvPr/>
        </p:nvSpPr>
        <p:spPr>
          <a:xfrm>
            <a:off x="4672267" y="1447023"/>
            <a:ext cx="7030527" cy="747622"/>
          </a:xfrm>
          <a:prstGeom prst="leftArrow">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fr-FR" i="1" dirty="0">
                <a:latin typeface="Consolas"/>
              </a:rPr>
              <a:t>l'événement pendant le jeu</a:t>
            </a:r>
            <a:endParaRPr lang="fr-FR" dirty="0"/>
          </a:p>
        </p:txBody>
      </p:sp>
      <p:sp>
        <p:nvSpPr>
          <p:cNvPr id="5" name="Flèche : gauche 4">
            <a:extLst>
              <a:ext uri="{FF2B5EF4-FFF2-40B4-BE49-F238E27FC236}">
                <a16:creationId xmlns:a16="http://schemas.microsoft.com/office/drawing/2014/main" id="{889F8D00-5C37-3817-F49D-FFB587CDBE01}"/>
              </a:ext>
            </a:extLst>
          </p:cNvPr>
          <p:cNvSpPr/>
          <p:nvPr/>
        </p:nvSpPr>
        <p:spPr>
          <a:xfrm>
            <a:off x="4672268" y="1964609"/>
            <a:ext cx="7030527" cy="7476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i="1" dirty="0">
                <a:latin typeface="Consolas"/>
              </a:rPr>
              <a:t>l'événement lié à la clé du joueur</a:t>
            </a:r>
            <a:endParaRPr lang="fr-FR" dirty="0"/>
          </a:p>
        </p:txBody>
      </p:sp>
      <p:sp>
        <p:nvSpPr>
          <p:cNvPr id="6" name="Flèche : gauche 5">
            <a:extLst>
              <a:ext uri="{FF2B5EF4-FFF2-40B4-BE49-F238E27FC236}">
                <a16:creationId xmlns:a16="http://schemas.microsoft.com/office/drawing/2014/main" id="{CDA9898E-5E32-B122-A584-4BC08B74A9C3}"/>
              </a:ext>
            </a:extLst>
          </p:cNvPr>
          <p:cNvSpPr/>
          <p:nvPr/>
        </p:nvSpPr>
        <p:spPr>
          <a:xfrm>
            <a:off x="4672267" y="2467816"/>
            <a:ext cx="7030527" cy="747622"/>
          </a:xfrm>
          <a:prstGeom prst="leftArrow">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fr-FR" i="1" dirty="0">
                <a:latin typeface="Consolas"/>
              </a:rPr>
              <a:t>Démarrer un nouveau jeu</a:t>
            </a:r>
            <a:endParaRPr lang="fr-FR" dirty="0"/>
          </a:p>
        </p:txBody>
      </p:sp>
      <p:sp>
        <p:nvSpPr>
          <p:cNvPr id="7" name="Flèche : gauche 6">
            <a:extLst>
              <a:ext uri="{FF2B5EF4-FFF2-40B4-BE49-F238E27FC236}">
                <a16:creationId xmlns:a16="http://schemas.microsoft.com/office/drawing/2014/main" id="{3626C43C-CDB4-4380-CC31-58FEFDAF45A0}"/>
              </a:ext>
            </a:extLst>
          </p:cNvPr>
          <p:cNvSpPr/>
          <p:nvPr/>
        </p:nvSpPr>
        <p:spPr>
          <a:xfrm>
            <a:off x="4672268" y="2927892"/>
            <a:ext cx="7030527" cy="747622"/>
          </a:xfrm>
          <a:prstGeom prst="leftArrow">
            <a:avLst/>
          </a:prstGeom>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fr-FR" i="1" dirty="0">
                <a:latin typeface="Consolas"/>
              </a:rPr>
              <a:t>Événements liés au joueur</a:t>
            </a:r>
            <a:endParaRPr lang="fr-FR" dirty="0"/>
          </a:p>
        </p:txBody>
      </p:sp>
      <p:sp>
        <p:nvSpPr>
          <p:cNvPr id="8" name="Flèche : gauche 7">
            <a:extLst>
              <a:ext uri="{FF2B5EF4-FFF2-40B4-BE49-F238E27FC236}">
                <a16:creationId xmlns:a16="http://schemas.microsoft.com/office/drawing/2014/main" id="{F6FC0653-FF65-E5A9-65F6-93FD6544190E}"/>
              </a:ext>
            </a:extLst>
          </p:cNvPr>
          <p:cNvSpPr/>
          <p:nvPr/>
        </p:nvSpPr>
        <p:spPr>
          <a:xfrm>
            <a:off x="5247361" y="3502986"/>
            <a:ext cx="6455433" cy="747622"/>
          </a:xfrm>
          <a:prstGeom prst="leftArrow">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fr-FR" sz="1400" i="1" dirty="0">
                <a:latin typeface="Consolas"/>
              </a:rPr>
              <a:t>Appuyez sur la flèche vers le bas ou équivalent par le joueur</a:t>
            </a:r>
            <a:endParaRPr lang="fr-FR" sz="1400"/>
          </a:p>
        </p:txBody>
      </p:sp>
      <p:sp>
        <p:nvSpPr>
          <p:cNvPr id="9" name="Flèche : gauche 8">
            <a:extLst>
              <a:ext uri="{FF2B5EF4-FFF2-40B4-BE49-F238E27FC236}">
                <a16:creationId xmlns:a16="http://schemas.microsoft.com/office/drawing/2014/main" id="{1803AAA8-6359-AE81-E7D1-6B2E6211FEB4}"/>
              </a:ext>
            </a:extLst>
          </p:cNvPr>
          <p:cNvSpPr/>
          <p:nvPr/>
        </p:nvSpPr>
        <p:spPr>
          <a:xfrm>
            <a:off x="5247362" y="4020570"/>
            <a:ext cx="6455433" cy="7476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i="1" dirty="0">
                <a:latin typeface="Consolas"/>
              </a:rPr>
              <a:t>Appuyez sur votre flèche gauche ou équivalent par le joueur</a:t>
            </a:r>
            <a:endParaRPr lang="fr-FR" sz="1400"/>
          </a:p>
        </p:txBody>
      </p:sp>
      <p:sp>
        <p:nvSpPr>
          <p:cNvPr id="10" name="Flèche : gauche 9">
            <a:extLst>
              <a:ext uri="{FF2B5EF4-FFF2-40B4-BE49-F238E27FC236}">
                <a16:creationId xmlns:a16="http://schemas.microsoft.com/office/drawing/2014/main" id="{8B8F878B-4E8E-AD98-05BA-5865718CF512}"/>
              </a:ext>
            </a:extLst>
          </p:cNvPr>
          <p:cNvSpPr/>
          <p:nvPr/>
        </p:nvSpPr>
        <p:spPr>
          <a:xfrm>
            <a:off x="5247362" y="4610043"/>
            <a:ext cx="6455433" cy="747622"/>
          </a:xfrm>
          <a:prstGeom prst="leftArrow">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fr-FR" sz="1600" i="1" dirty="0">
                <a:latin typeface="Consolas"/>
              </a:rPr>
              <a:t>Appui sur la flèche droite ou équivalent par le joueur</a:t>
            </a:r>
            <a:endParaRPr lang="fr-FR" sz="1600" dirty="0"/>
          </a:p>
        </p:txBody>
      </p:sp>
      <p:sp>
        <p:nvSpPr>
          <p:cNvPr id="11" name="Flèche : gauche 10">
            <a:extLst>
              <a:ext uri="{FF2B5EF4-FFF2-40B4-BE49-F238E27FC236}">
                <a16:creationId xmlns:a16="http://schemas.microsoft.com/office/drawing/2014/main" id="{53B1C133-714D-7F90-145A-7889913E3B9E}"/>
              </a:ext>
            </a:extLst>
          </p:cNvPr>
          <p:cNvSpPr/>
          <p:nvPr/>
        </p:nvSpPr>
        <p:spPr>
          <a:xfrm>
            <a:off x="4887928" y="5185137"/>
            <a:ext cx="6814867" cy="747622"/>
          </a:xfrm>
          <a:prstGeom prst="leftArrow">
            <a:avLst/>
          </a:prstGeom>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p>
            <a:pPr algn="ctr"/>
            <a:r>
              <a:rPr lang="fr-FR" sz="1400" i="1" dirty="0">
                <a:latin typeface="Consolas"/>
              </a:rPr>
              <a:t>Appui sur une flèche vers le haut ou équivalent par le joueur</a:t>
            </a:r>
            <a:endParaRPr lang="fr-FR" sz="1400"/>
          </a:p>
        </p:txBody>
      </p:sp>
      <p:sp>
        <p:nvSpPr>
          <p:cNvPr id="12" name="Flèche : gauche 11">
            <a:extLst>
              <a:ext uri="{FF2B5EF4-FFF2-40B4-BE49-F238E27FC236}">
                <a16:creationId xmlns:a16="http://schemas.microsoft.com/office/drawing/2014/main" id="{3B625688-A3E0-B550-C4F3-3AC41FFBC4C8}"/>
              </a:ext>
            </a:extLst>
          </p:cNvPr>
          <p:cNvSpPr/>
          <p:nvPr/>
        </p:nvSpPr>
        <p:spPr>
          <a:xfrm>
            <a:off x="3982155" y="5803363"/>
            <a:ext cx="7720640" cy="1049546"/>
          </a:xfrm>
          <a:prstGeom prst="leftArrow">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fr-FR" sz="1200" i="1" dirty="0">
                <a:latin typeface="Consolas"/>
              </a:rPr>
              <a:t>Un événement lié à la nécessité pour le serpent de se déplacer. Ces événements sont jetés dans la file d'attente de blocage de temps en temps par le fil du minuteur</a:t>
            </a:r>
            <a:endParaRPr lang="fr-FR" sz="1200" dirty="0"/>
          </a:p>
        </p:txBody>
      </p:sp>
    </p:spTree>
    <p:extLst>
      <p:ext uri="{BB962C8B-B14F-4D97-AF65-F5344CB8AC3E}">
        <p14:creationId xmlns:p14="http://schemas.microsoft.com/office/powerpoint/2010/main" val="355839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2" name="Straight Connector 2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7" descr="Une image contenant texte, invertébré, différent, très coloré&#10;&#10;Description générée automatiquement">
            <a:extLst>
              <a:ext uri="{FF2B5EF4-FFF2-40B4-BE49-F238E27FC236}">
                <a16:creationId xmlns:a16="http://schemas.microsoft.com/office/drawing/2014/main" id="{61227596-7A99-347F-D8DC-4E8104C9311C}"/>
              </a:ext>
            </a:extLst>
          </p:cNvPr>
          <p:cNvPicPr>
            <a:picLocks noGrp="1" noChangeAspect="1"/>
          </p:cNvPicPr>
          <p:nvPr>
            <p:ph type="pic" idx="1"/>
          </p:nvPr>
        </p:nvPicPr>
        <p:blipFill rotWithShape="1">
          <a:blip r:embed="rId2"/>
          <a:srcRect t="33873" b="23940"/>
          <a:stretch/>
        </p:blipFill>
        <p:spPr>
          <a:xfrm>
            <a:off x="20" y="-3"/>
            <a:ext cx="12191979" cy="6858004"/>
          </a:xfrm>
          <a:prstGeom prst="rect">
            <a:avLst/>
          </a:prstGeom>
        </p:spPr>
      </p:pic>
      <p:sp>
        <p:nvSpPr>
          <p:cNvPr id="26" name="Freeform: Shape 25">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CA21BFE-34B8-4CA1-1709-0A355AFBF8AF}"/>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lnSpc>
                <a:spcPct val="100000"/>
              </a:lnSpc>
            </a:pPr>
            <a:r>
              <a:rPr lang="en-US" sz="4800">
                <a:solidFill>
                  <a:srgbClr val="FFFFFF"/>
                </a:solidFill>
              </a:rPr>
              <a:t>introduction</a:t>
            </a:r>
          </a:p>
        </p:txBody>
      </p:sp>
      <p:sp>
        <p:nvSpPr>
          <p:cNvPr id="30" name="Freeform: Shape 29">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2" name="Straight Connector 31">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9" name="Straight Connector 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1">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FA2AA9E9-5F58-36E3-7FBD-2EA06EF4EF90}"/>
              </a:ext>
            </a:extLst>
          </p:cNvPr>
          <p:cNvSpPr>
            <a:spLocks noGrp="1"/>
          </p:cNvSpPr>
          <p:nvPr>
            <p:ph type="title"/>
          </p:nvPr>
        </p:nvSpPr>
        <p:spPr>
          <a:xfrm>
            <a:off x="1143000" y="1181098"/>
            <a:ext cx="4953000" cy="2713170"/>
          </a:xfrm>
        </p:spPr>
        <p:txBody>
          <a:bodyPr vert="horz" lIns="91440" tIns="45720" rIns="91440" bIns="45720" rtlCol="0" anchor="t">
            <a:normAutofit/>
          </a:bodyPr>
          <a:lstStyle/>
          <a:p>
            <a:pPr algn="l"/>
            <a:r>
              <a:rPr lang="en-US" sz="4800" cap="all" spc="300" dirty="0"/>
              <a:t>Connection avec le </a:t>
            </a:r>
            <a:r>
              <a:rPr lang="en-US" sz="4800" cap="all" spc="300" dirty="0" err="1"/>
              <a:t>serveur</a:t>
            </a:r>
            <a:endParaRPr lang="en-US" sz="4800" cap="all" spc="300" dirty="0"/>
          </a:p>
        </p:txBody>
      </p:sp>
      <p:pic>
        <p:nvPicPr>
          <p:cNvPr id="3" name="Image 3" descr="Une image contenant texte&#10;&#10;Description générée automatiquement">
            <a:extLst>
              <a:ext uri="{FF2B5EF4-FFF2-40B4-BE49-F238E27FC236}">
                <a16:creationId xmlns:a16="http://schemas.microsoft.com/office/drawing/2014/main" id="{97C6D7B2-DAFF-D40F-D084-0120EAD18EDA}"/>
              </a:ext>
            </a:extLst>
          </p:cNvPr>
          <p:cNvPicPr>
            <a:picLocks noChangeAspect="1"/>
          </p:cNvPicPr>
          <p:nvPr/>
        </p:nvPicPr>
        <p:blipFill>
          <a:blip r:embed="rId2"/>
          <a:stretch>
            <a:fillRect/>
          </a:stretch>
        </p:blipFill>
        <p:spPr>
          <a:xfrm>
            <a:off x="6346370" y="3140931"/>
            <a:ext cx="5604727" cy="3295114"/>
          </a:xfrm>
          <a:prstGeom prst="rect">
            <a:avLst/>
          </a:prstGeom>
        </p:spPr>
      </p:pic>
      <p:sp>
        <p:nvSpPr>
          <p:cNvPr id="4" name="Ellipse 3">
            <a:extLst>
              <a:ext uri="{FF2B5EF4-FFF2-40B4-BE49-F238E27FC236}">
                <a16:creationId xmlns:a16="http://schemas.microsoft.com/office/drawing/2014/main" id="{5A400BE5-CA25-7CE3-E6EA-0A430183F131}"/>
              </a:ext>
            </a:extLst>
          </p:cNvPr>
          <p:cNvSpPr/>
          <p:nvPr/>
        </p:nvSpPr>
        <p:spPr>
          <a:xfrm>
            <a:off x="6544573" y="3014932"/>
            <a:ext cx="2012830" cy="675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1940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AF7D-9E93-94C0-4045-6A4CA30A1B56}"/>
              </a:ext>
            </a:extLst>
          </p:cNvPr>
          <p:cNvSpPr>
            <a:spLocks noGrp="1"/>
          </p:cNvSpPr>
          <p:nvPr>
            <p:ph type="title"/>
          </p:nvPr>
        </p:nvSpPr>
        <p:spPr>
          <a:xfrm>
            <a:off x="1441677" y="1322614"/>
            <a:ext cx="9308646" cy="4212771"/>
          </a:xfrm>
          <a:ln>
            <a:solidFill>
              <a:schemeClr val="tx1"/>
            </a:solidFill>
          </a:ln>
        </p:spPr>
        <p:txBody>
          <a:bodyPr/>
          <a:lstStyle/>
          <a:p>
            <a:r>
              <a:rPr lang="fr-FR" dirty="0"/>
              <a:t>Stratégie: </a:t>
            </a:r>
            <a:br>
              <a:rPr lang="fr-FR" dirty="0"/>
            </a:br>
            <a:r>
              <a:rPr lang="fr-FR" dirty="0"/>
              <a:t>architecture client-serveur-</a:t>
            </a:r>
            <a:r>
              <a:rPr lang="fr-FR" dirty="0" err="1"/>
              <a:t>controler</a:t>
            </a:r>
            <a:endParaRPr lang="fr-FR" dirty="0"/>
          </a:p>
        </p:txBody>
      </p:sp>
    </p:spTree>
    <p:extLst>
      <p:ext uri="{BB962C8B-B14F-4D97-AF65-F5344CB8AC3E}">
        <p14:creationId xmlns:p14="http://schemas.microsoft.com/office/powerpoint/2010/main" val="41020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9D73DE0-8D65-E3F6-2DCD-CEA97D4D6DE4}"/>
              </a:ext>
            </a:extLst>
          </p:cNvPr>
          <p:cNvPicPr>
            <a:picLocks noChangeAspect="1"/>
          </p:cNvPicPr>
          <p:nvPr/>
        </p:nvPicPr>
        <p:blipFill>
          <a:blip r:embed="rId2"/>
          <a:stretch>
            <a:fillRect/>
          </a:stretch>
        </p:blipFill>
        <p:spPr>
          <a:xfrm>
            <a:off x="905675" y="3817324"/>
            <a:ext cx="1621155" cy="1621155"/>
          </a:xfrm>
          <a:prstGeom prst="ellipse">
            <a:avLst/>
          </a:prstGeom>
          <a:ln>
            <a:noFill/>
          </a:ln>
          <a:effectLst>
            <a:softEdge rad="112500"/>
          </a:effectLst>
        </p:spPr>
      </p:pic>
      <p:pic>
        <p:nvPicPr>
          <p:cNvPr id="1026" name="Picture 2" descr="Comment lâcher le besoin de contrôle ? - L'Espace du Calme - le blog  sophrologie &amp; feel-good de Laurence Roux-Fouillet">
            <a:extLst>
              <a:ext uri="{FF2B5EF4-FFF2-40B4-BE49-F238E27FC236}">
                <a16:creationId xmlns:a16="http://schemas.microsoft.com/office/drawing/2014/main" id="{2A7A0767-8026-6CE2-29B3-8F80A1C2AC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3011" y="834152"/>
            <a:ext cx="1299210" cy="1299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B672DE98-95EC-3097-B666-7705A101E248}"/>
              </a:ext>
            </a:extLst>
          </p:cNvPr>
          <p:cNvPicPr>
            <a:picLocks noChangeAspect="1"/>
          </p:cNvPicPr>
          <p:nvPr/>
        </p:nvPicPr>
        <p:blipFill>
          <a:blip r:embed="rId4"/>
          <a:stretch>
            <a:fillRect/>
          </a:stretch>
        </p:blipFill>
        <p:spPr>
          <a:xfrm>
            <a:off x="991330" y="1364781"/>
            <a:ext cx="1843088" cy="1772603"/>
          </a:xfrm>
          <a:prstGeom prst="rect">
            <a:avLst/>
          </a:prstGeom>
        </p:spPr>
      </p:pic>
      <p:sp>
        <p:nvSpPr>
          <p:cNvPr id="4" name="TextBox 3">
            <a:extLst>
              <a:ext uri="{FF2B5EF4-FFF2-40B4-BE49-F238E27FC236}">
                <a16:creationId xmlns:a16="http://schemas.microsoft.com/office/drawing/2014/main" id="{F7BF6377-1D8A-FA5B-64F7-E4CB42AA4136}"/>
              </a:ext>
            </a:extLst>
          </p:cNvPr>
          <p:cNvSpPr txBox="1"/>
          <p:nvPr/>
        </p:nvSpPr>
        <p:spPr>
          <a:xfrm>
            <a:off x="5081587" y="2273856"/>
            <a:ext cx="2028825" cy="369332"/>
          </a:xfrm>
          <a:prstGeom prst="rect">
            <a:avLst/>
          </a:prstGeom>
          <a:noFill/>
        </p:spPr>
        <p:txBody>
          <a:bodyPr wrap="square" rtlCol="0">
            <a:spAutoFit/>
          </a:bodyPr>
          <a:lstStyle/>
          <a:p>
            <a:r>
              <a:rPr lang="fr-FR" dirty="0"/>
              <a:t>Contrôler </a:t>
            </a:r>
          </a:p>
        </p:txBody>
      </p:sp>
      <p:sp>
        <p:nvSpPr>
          <p:cNvPr id="5" name="TextBox 4">
            <a:extLst>
              <a:ext uri="{FF2B5EF4-FFF2-40B4-BE49-F238E27FC236}">
                <a16:creationId xmlns:a16="http://schemas.microsoft.com/office/drawing/2014/main" id="{B7BC0BF0-3D15-85E7-3AF6-E5AF63222F80}"/>
              </a:ext>
            </a:extLst>
          </p:cNvPr>
          <p:cNvSpPr txBox="1"/>
          <p:nvPr/>
        </p:nvSpPr>
        <p:spPr>
          <a:xfrm>
            <a:off x="200050" y="3024796"/>
            <a:ext cx="2014538" cy="369332"/>
          </a:xfrm>
          <a:prstGeom prst="rect">
            <a:avLst/>
          </a:prstGeom>
          <a:noFill/>
        </p:spPr>
        <p:txBody>
          <a:bodyPr wrap="square" rtlCol="0">
            <a:spAutoFit/>
          </a:bodyPr>
          <a:lstStyle/>
          <a:p>
            <a:r>
              <a:rPr lang="fr-FR" dirty="0"/>
              <a:t>Application </a:t>
            </a:r>
          </a:p>
        </p:txBody>
      </p:sp>
      <p:cxnSp>
        <p:nvCxnSpPr>
          <p:cNvPr id="7" name="Connector: Elbow 6">
            <a:extLst>
              <a:ext uri="{FF2B5EF4-FFF2-40B4-BE49-F238E27FC236}">
                <a16:creationId xmlns:a16="http://schemas.microsoft.com/office/drawing/2014/main" id="{C5616887-53AC-BC4E-E9BE-182A6331907C}"/>
              </a:ext>
            </a:extLst>
          </p:cNvPr>
          <p:cNvCxnSpPr>
            <a:cxnSpLocks/>
            <a:stCxn id="1054" idx="3"/>
            <a:endCxn id="1026" idx="1"/>
          </p:cNvCxnSpPr>
          <p:nvPr/>
        </p:nvCxnSpPr>
        <p:spPr>
          <a:xfrm>
            <a:off x="2973427" y="1045689"/>
            <a:ext cx="2059584" cy="438068"/>
          </a:xfrm>
          <a:prstGeom prst="bentConnector3">
            <a:avLst>
              <a:gd name="adj1" fmla="val 50000"/>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2035E67D-9891-858C-9704-11D01B60B02E}"/>
              </a:ext>
            </a:extLst>
          </p:cNvPr>
          <p:cNvSpPr txBox="1"/>
          <p:nvPr/>
        </p:nvSpPr>
        <p:spPr>
          <a:xfrm>
            <a:off x="3345909" y="1500368"/>
            <a:ext cx="1299210" cy="369332"/>
          </a:xfrm>
          <a:prstGeom prst="rect">
            <a:avLst/>
          </a:prstGeom>
          <a:noFill/>
        </p:spPr>
        <p:txBody>
          <a:bodyPr wrap="square" rtlCol="0">
            <a:spAutoFit/>
          </a:bodyPr>
          <a:lstStyle/>
          <a:p>
            <a:r>
              <a:rPr lang="fr-FR" dirty="0"/>
              <a:t>Exécution </a:t>
            </a:r>
          </a:p>
        </p:txBody>
      </p:sp>
      <p:pic>
        <p:nvPicPr>
          <p:cNvPr id="10" name="Picture 9">
            <a:extLst>
              <a:ext uri="{FF2B5EF4-FFF2-40B4-BE49-F238E27FC236}">
                <a16:creationId xmlns:a16="http://schemas.microsoft.com/office/drawing/2014/main" id="{9CF350C4-98FE-06A6-B035-EE6D768B3A6E}"/>
              </a:ext>
            </a:extLst>
          </p:cNvPr>
          <p:cNvPicPr>
            <a:picLocks noChangeAspect="1"/>
          </p:cNvPicPr>
          <p:nvPr/>
        </p:nvPicPr>
        <p:blipFill>
          <a:blip r:embed="rId5"/>
          <a:stretch>
            <a:fillRect/>
          </a:stretch>
        </p:blipFill>
        <p:spPr>
          <a:xfrm>
            <a:off x="8110536" y="947565"/>
            <a:ext cx="2590800" cy="2193544"/>
          </a:xfrm>
          <a:prstGeom prst="rect">
            <a:avLst/>
          </a:prstGeom>
        </p:spPr>
      </p:pic>
      <p:sp>
        <p:nvSpPr>
          <p:cNvPr id="12" name="TextBox 11">
            <a:extLst>
              <a:ext uri="{FF2B5EF4-FFF2-40B4-BE49-F238E27FC236}">
                <a16:creationId xmlns:a16="http://schemas.microsoft.com/office/drawing/2014/main" id="{5B53A3F2-A451-F0CB-CB3E-1E5FAD2F96EE}"/>
              </a:ext>
            </a:extLst>
          </p:cNvPr>
          <p:cNvSpPr txBox="1"/>
          <p:nvPr/>
        </p:nvSpPr>
        <p:spPr>
          <a:xfrm>
            <a:off x="8654414" y="649486"/>
            <a:ext cx="1157288" cy="369332"/>
          </a:xfrm>
          <a:prstGeom prst="rect">
            <a:avLst/>
          </a:prstGeom>
          <a:noFill/>
        </p:spPr>
        <p:txBody>
          <a:bodyPr wrap="square" rtlCol="0">
            <a:spAutoFit/>
          </a:bodyPr>
          <a:lstStyle/>
          <a:p>
            <a:r>
              <a:rPr lang="fr-FR" dirty="0"/>
              <a:t>Serveur </a:t>
            </a:r>
          </a:p>
        </p:txBody>
      </p:sp>
      <p:pic>
        <p:nvPicPr>
          <p:cNvPr id="13" name="Picture 12">
            <a:extLst>
              <a:ext uri="{FF2B5EF4-FFF2-40B4-BE49-F238E27FC236}">
                <a16:creationId xmlns:a16="http://schemas.microsoft.com/office/drawing/2014/main" id="{112747A2-C8A8-EDC9-FFFD-6CF6D287CFEB}"/>
              </a:ext>
            </a:extLst>
          </p:cNvPr>
          <p:cNvPicPr>
            <a:picLocks noChangeAspect="1"/>
          </p:cNvPicPr>
          <p:nvPr/>
        </p:nvPicPr>
        <p:blipFill>
          <a:blip r:embed="rId6"/>
          <a:stretch>
            <a:fillRect/>
          </a:stretch>
        </p:blipFill>
        <p:spPr>
          <a:xfrm>
            <a:off x="7652383" y="1617583"/>
            <a:ext cx="3161349" cy="3161349"/>
          </a:xfrm>
          <a:prstGeom prst="rect">
            <a:avLst/>
          </a:prstGeom>
        </p:spPr>
      </p:pic>
      <p:sp>
        <p:nvSpPr>
          <p:cNvPr id="14" name="TextBox 13">
            <a:extLst>
              <a:ext uri="{FF2B5EF4-FFF2-40B4-BE49-F238E27FC236}">
                <a16:creationId xmlns:a16="http://schemas.microsoft.com/office/drawing/2014/main" id="{4F3511FF-9473-8309-4B6E-8652CB4D7A26}"/>
              </a:ext>
            </a:extLst>
          </p:cNvPr>
          <p:cNvSpPr txBox="1"/>
          <p:nvPr/>
        </p:nvSpPr>
        <p:spPr>
          <a:xfrm>
            <a:off x="8468197" y="4166237"/>
            <a:ext cx="1963105" cy="461665"/>
          </a:xfrm>
          <a:prstGeom prst="rect">
            <a:avLst/>
          </a:prstGeom>
          <a:noFill/>
        </p:spPr>
        <p:txBody>
          <a:bodyPr wrap="square" rtlCol="0">
            <a:spAutoFit/>
          </a:bodyPr>
          <a:lstStyle/>
          <a:p>
            <a:r>
              <a:rPr lang="fr-FR" sz="2400" dirty="0" err="1"/>
              <a:t>RmiServer</a:t>
            </a:r>
            <a:endParaRPr lang="fr-FR" sz="2400" dirty="0"/>
          </a:p>
        </p:txBody>
      </p:sp>
      <p:cxnSp>
        <p:nvCxnSpPr>
          <p:cNvPr id="16" name="Straight Arrow Connector 15">
            <a:extLst>
              <a:ext uri="{FF2B5EF4-FFF2-40B4-BE49-F238E27FC236}">
                <a16:creationId xmlns:a16="http://schemas.microsoft.com/office/drawing/2014/main" id="{D87694A9-C2C3-A920-66EB-2DE3B13AD473}"/>
              </a:ext>
            </a:extLst>
          </p:cNvPr>
          <p:cNvCxnSpPr>
            <a:cxnSpLocks/>
            <a:stCxn id="1026" idx="3"/>
            <a:endCxn id="12" idx="1"/>
          </p:cNvCxnSpPr>
          <p:nvPr/>
        </p:nvCxnSpPr>
        <p:spPr>
          <a:xfrm flipV="1">
            <a:off x="6332221" y="834152"/>
            <a:ext cx="2322193" cy="649605"/>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 name="Picture 19">
            <a:extLst>
              <a:ext uri="{FF2B5EF4-FFF2-40B4-BE49-F238E27FC236}">
                <a16:creationId xmlns:a16="http://schemas.microsoft.com/office/drawing/2014/main" id="{7BD069BD-E551-A491-B37D-ECE9C6B19164}"/>
              </a:ext>
            </a:extLst>
          </p:cNvPr>
          <p:cNvPicPr>
            <a:picLocks noChangeAspect="1"/>
          </p:cNvPicPr>
          <p:nvPr/>
        </p:nvPicPr>
        <p:blipFill>
          <a:blip r:embed="rId7"/>
          <a:stretch>
            <a:fillRect/>
          </a:stretch>
        </p:blipFill>
        <p:spPr>
          <a:xfrm>
            <a:off x="4801549" y="3588305"/>
            <a:ext cx="2246949" cy="1263292"/>
          </a:xfrm>
          <a:prstGeom prst="ellipse">
            <a:avLst/>
          </a:prstGeom>
          <a:ln>
            <a:noFill/>
          </a:ln>
          <a:effectLst>
            <a:softEdge rad="112500"/>
          </a:effectLst>
        </p:spPr>
      </p:pic>
      <p:cxnSp>
        <p:nvCxnSpPr>
          <p:cNvPr id="22" name="Straight Arrow Connector 21">
            <a:extLst>
              <a:ext uri="{FF2B5EF4-FFF2-40B4-BE49-F238E27FC236}">
                <a16:creationId xmlns:a16="http://schemas.microsoft.com/office/drawing/2014/main" id="{0D1F1F0D-5E22-6CE9-C28C-2CA155E350CD}"/>
              </a:ext>
            </a:extLst>
          </p:cNvPr>
          <p:cNvCxnSpPr>
            <a:cxnSpLocks/>
            <a:stCxn id="13" idx="1"/>
            <a:endCxn id="20" idx="7"/>
          </p:cNvCxnSpPr>
          <p:nvPr/>
        </p:nvCxnSpPr>
        <p:spPr>
          <a:xfrm flipH="1">
            <a:off x="6719440" y="3198258"/>
            <a:ext cx="932943" cy="575052"/>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Picture 23">
            <a:extLst>
              <a:ext uri="{FF2B5EF4-FFF2-40B4-BE49-F238E27FC236}">
                <a16:creationId xmlns:a16="http://schemas.microsoft.com/office/drawing/2014/main" id="{E5181808-1544-CA26-B14B-7E9E4902E0AB}"/>
              </a:ext>
            </a:extLst>
          </p:cNvPr>
          <p:cNvPicPr>
            <a:picLocks noChangeAspect="1"/>
          </p:cNvPicPr>
          <p:nvPr/>
        </p:nvPicPr>
        <p:blipFill>
          <a:blip r:embed="rId8"/>
          <a:stretch>
            <a:fillRect/>
          </a:stretch>
        </p:blipFill>
        <p:spPr>
          <a:xfrm>
            <a:off x="521590" y="4481274"/>
            <a:ext cx="1117222" cy="1117222"/>
          </a:xfrm>
          <a:prstGeom prst="rect">
            <a:avLst/>
          </a:prstGeom>
        </p:spPr>
      </p:pic>
      <p:cxnSp>
        <p:nvCxnSpPr>
          <p:cNvPr id="28" name="Straight Arrow Connector 27">
            <a:extLst>
              <a:ext uri="{FF2B5EF4-FFF2-40B4-BE49-F238E27FC236}">
                <a16:creationId xmlns:a16="http://schemas.microsoft.com/office/drawing/2014/main" id="{5BF4A107-A124-BAF6-8272-CABA4EF07D93}"/>
              </a:ext>
            </a:extLst>
          </p:cNvPr>
          <p:cNvCxnSpPr>
            <a:stCxn id="20" idx="2"/>
            <a:endCxn id="25" idx="7"/>
          </p:cNvCxnSpPr>
          <p:nvPr/>
        </p:nvCxnSpPr>
        <p:spPr>
          <a:xfrm flipH="1" flipV="1">
            <a:off x="2289417" y="4054737"/>
            <a:ext cx="2512132" cy="165214"/>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A54E1365-332A-923F-F4BA-8D0558244261}"/>
              </a:ext>
            </a:extLst>
          </p:cNvPr>
          <p:cNvCxnSpPr>
            <a:stCxn id="25" idx="6"/>
            <a:endCxn id="20" idx="3"/>
          </p:cNvCxnSpPr>
          <p:nvPr/>
        </p:nvCxnSpPr>
        <p:spPr>
          <a:xfrm>
            <a:off x="2526830" y="4627902"/>
            <a:ext cx="2603777" cy="38690"/>
          </a:xfrm>
          <a:prstGeom prst="straightConnector1">
            <a:avLst/>
          </a:prstGeom>
          <a:ln w="5715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8" name="Straight Arrow Connector 1027">
            <a:extLst>
              <a:ext uri="{FF2B5EF4-FFF2-40B4-BE49-F238E27FC236}">
                <a16:creationId xmlns:a16="http://schemas.microsoft.com/office/drawing/2014/main" id="{0DABD807-F12B-920F-5D66-B2BE31E52DC3}"/>
              </a:ext>
            </a:extLst>
          </p:cNvPr>
          <p:cNvCxnSpPr>
            <a:stCxn id="20" idx="5"/>
            <a:endCxn id="13" idx="2"/>
          </p:cNvCxnSpPr>
          <p:nvPr/>
        </p:nvCxnSpPr>
        <p:spPr>
          <a:xfrm>
            <a:off x="6719440" y="4666592"/>
            <a:ext cx="2513618" cy="1123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2468AE4C-9F5F-277B-FA85-20E041973E52}"/>
              </a:ext>
            </a:extLst>
          </p:cNvPr>
          <p:cNvCxnSpPr/>
          <p:nvPr/>
        </p:nvCxnSpPr>
        <p:spPr>
          <a:xfrm flipH="1" flipV="1">
            <a:off x="6332221" y="1756887"/>
            <a:ext cx="1778315" cy="21478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66B7DA16-2570-F576-D602-302587C3F745}"/>
              </a:ext>
            </a:extLst>
          </p:cNvPr>
          <p:cNvCxnSpPr>
            <a:cxnSpLocks/>
          </p:cNvCxnSpPr>
          <p:nvPr/>
        </p:nvCxnSpPr>
        <p:spPr>
          <a:xfrm flipH="1" flipV="1">
            <a:off x="2843470" y="1971675"/>
            <a:ext cx="2038714" cy="406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1F4AFC02-1133-33DF-0956-2D99EFA2A837}"/>
              </a:ext>
            </a:extLst>
          </p:cNvPr>
          <p:cNvSpPr txBox="1"/>
          <p:nvPr/>
        </p:nvSpPr>
        <p:spPr>
          <a:xfrm>
            <a:off x="4687975" y="4974644"/>
            <a:ext cx="2827250" cy="400110"/>
          </a:xfrm>
          <a:prstGeom prst="rect">
            <a:avLst/>
          </a:prstGeom>
          <a:noFill/>
        </p:spPr>
        <p:txBody>
          <a:bodyPr wrap="square" rtlCol="0">
            <a:spAutoFit/>
          </a:bodyPr>
          <a:lstStyle/>
          <a:p>
            <a:r>
              <a:rPr lang="fr-FR" sz="2000" dirty="0" err="1"/>
              <a:t>RmiServerConnection</a:t>
            </a:r>
            <a:endParaRPr lang="fr-FR" sz="2000" dirty="0"/>
          </a:p>
        </p:txBody>
      </p:sp>
      <p:sp>
        <p:nvSpPr>
          <p:cNvPr id="1040" name="TextBox 1039">
            <a:extLst>
              <a:ext uri="{FF2B5EF4-FFF2-40B4-BE49-F238E27FC236}">
                <a16:creationId xmlns:a16="http://schemas.microsoft.com/office/drawing/2014/main" id="{CE2E29B6-6F4A-21E8-615B-624CC85D78AE}"/>
              </a:ext>
            </a:extLst>
          </p:cNvPr>
          <p:cNvSpPr txBox="1"/>
          <p:nvPr/>
        </p:nvSpPr>
        <p:spPr>
          <a:xfrm>
            <a:off x="1080201" y="5563299"/>
            <a:ext cx="2603777" cy="400110"/>
          </a:xfrm>
          <a:prstGeom prst="rect">
            <a:avLst/>
          </a:prstGeom>
          <a:noFill/>
        </p:spPr>
        <p:txBody>
          <a:bodyPr wrap="square" rtlCol="0">
            <a:spAutoFit/>
          </a:bodyPr>
          <a:lstStyle/>
          <a:p>
            <a:r>
              <a:rPr lang="fr-FR" sz="2000" dirty="0" err="1"/>
              <a:t>RmiClient</a:t>
            </a:r>
            <a:endParaRPr lang="fr-FR" sz="2000" dirty="0"/>
          </a:p>
        </p:txBody>
      </p:sp>
      <p:sp>
        <p:nvSpPr>
          <p:cNvPr id="1046" name="TextBox 1045">
            <a:extLst>
              <a:ext uri="{FF2B5EF4-FFF2-40B4-BE49-F238E27FC236}">
                <a16:creationId xmlns:a16="http://schemas.microsoft.com/office/drawing/2014/main" id="{9AFDA344-2341-CFBD-C6C2-6FA00820B876}"/>
              </a:ext>
            </a:extLst>
          </p:cNvPr>
          <p:cNvSpPr txBox="1"/>
          <p:nvPr/>
        </p:nvSpPr>
        <p:spPr>
          <a:xfrm>
            <a:off x="200050" y="157872"/>
            <a:ext cx="3414687"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sz="2400" b="1" dirty="0" err="1">
                <a:latin typeface="Agency FB" panose="020B0503020202020204" pitchFamily="34" charset="0"/>
              </a:rPr>
              <a:t>ChooseGameTypeWindow</a:t>
            </a:r>
            <a:endParaRPr lang="fr-FR" sz="2400" b="1" dirty="0">
              <a:latin typeface="Agency FB" panose="020B0503020202020204" pitchFamily="34" charset="0"/>
            </a:endParaRPr>
          </a:p>
        </p:txBody>
      </p:sp>
      <p:sp>
        <p:nvSpPr>
          <p:cNvPr id="1051" name="Arrow: Bent-Up 1050">
            <a:extLst>
              <a:ext uri="{FF2B5EF4-FFF2-40B4-BE49-F238E27FC236}">
                <a16:creationId xmlns:a16="http://schemas.microsoft.com/office/drawing/2014/main" id="{C278B034-1409-BB7C-FB3E-B67F4DAD6DFA}"/>
              </a:ext>
            </a:extLst>
          </p:cNvPr>
          <p:cNvSpPr/>
          <p:nvPr/>
        </p:nvSpPr>
        <p:spPr>
          <a:xfrm rot="5400000">
            <a:off x="364067" y="604003"/>
            <a:ext cx="547315" cy="638282"/>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054" name="TextBox 1053">
            <a:extLst>
              <a:ext uri="{FF2B5EF4-FFF2-40B4-BE49-F238E27FC236}">
                <a16:creationId xmlns:a16="http://schemas.microsoft.com/office/drawing/2014/main" id="{AF4E89C4-B01D-08DC-59DB-6495A9FF9066}"/>
              </a:ext>
            </a:extLst>
          </p:cNvPr>
          <p:cNvSpPr txBox="1"/>
          <p:nvPr/>
        </p:nvSpPr>
        <p:spPr>
          <a:xfrm>
            <a:off x="987226" y="814856"/>
            <a:ext cx="198620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2400" b="1" dirty="0" err="1">
                <a:latin typeface="Agency FB" panose="020B0503020202020204" pitchFamily="34" charset="0"/>
              </a:rPr>
              <a:t>NumberOfClients</a:t>
            </a:r>
            <a:endParaRPr lang="fr-FR" sz="2400" b="1" dirty="0">
              <a:latin typeface="Agency FB" panose="020B0503020202020204" pitchFamily="34" charset="0"/>
            </a:endParaRPr>
          </a:p>
        </p:txBody>
      </p:sp>
    </p:spTree>
    <p:extLst>
      <p:ext uri="{BB962C8B-B14F-4D97-AF65-F5344CB8AC3E}">
        <p14:creationId xmlns:p14="http://schemas.microsoft.com/office/powerpoint/2010/main" val="2090110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Straight Connector 27">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6BF1DCD9-4684-4B84-AD73-6652C8BA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ylets et règles">
            <a:extLst>
              <a:ext uri="{FF2B5EF4-FFF2-40B4-BE49-F238E27FC236}">
                <a16:creationId xmlns:a16="http://schemas.microsoft.com/office/drawing/2014/main" id="{1106ECA7-21F3-6D46-16F2-A789AF3DD91D}"/>
              </a:ext>
            </a:extLst>
          </p:cNvPr>
          <p:cNvPicPr>
            <a:picLocks noChangeAspect="1"/>
          </p:cNvPicPr>
          <p:nvPr/>
        </p:nvPicPr>
        <p:blipFill rotWithShape="1">
          <a:blip r:embed="rId2"/>
          <a:srcRect t="7180" b="8600"/>
          <a:stretch/>
        </p:blipFill>
        <p:spPr>
          <a:xfrm>
            <a:off x="20" y="10"/>
            <a:ext cx="12191979" cy="6182254"/>
          </a:xfrm>
          <a:prstGeom prst="rect">
            <a:avLst/>
          </a:prstGeom>
        </p:spPr>
      </p:pic>
      <p:sp>
        <p:nvSpPr>
          <p:cNvPr id="32" name="Freeform: Shape 31">
            <a:extLst>
              <a:ext uri="{FF2B5EF4-FFF2-40B4-BE49-F238E27FC236}">
                <a16:creationId xmlns:a16="http://schemas.microsoft.com/office/drawing/2014/main" id="{4BE6A732-8124-4A59-8EC9-BF4A1648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26538" y="-2233466"/>
            <a:ext cx="6858000" cy="11324929"/>
          </a:xfrm>
          <a:custGeom>
            <a:avLst/>
            <a:gdLst>
              <a:gd name="connsiteX0" fmla="*/ 0 w 6858000"/>
              <a:gd name="connsiteY0" fmla="*/ 9303227 h 11262142"/>
              <a:gd name="connsiteX1" fmla="*/ 0 w 6858000"/>
              <a:gd name="connsiteY1" fmla="*/ 6495555 h 11262142"/>
              <a:gd name="connsiteX2" fmla="*/ 1 w 6858000"/>
              <a:gd name="connsiteY2" fmla="*/ 6495555 h 11262142"/>
              <a:gd name="connsiteX3" fmla="*/ 1 w 6858000"/>
              <a:gd name="connsiteY3" fmla="*/ 0 h 11262142"/>
              <a:gd name="connsiteX4" fmla="*/ 6858000 w 6858000"/>
              <a:gd name="connsiteY4" fmla="*/ 6015407 h 11262142"/>
              <a:gd name="connsiteX5" fmla="*/ 6858000 w 6858000"/>
              <a:gd name="connsiteY5" fmla="*/ 8999698 h 11262142"/>
              <a:gd name="connsiteX6" fmla="*/ 6858000 w 6858000"/>
              <a:gd name="connsiteY6" fmla="*/ 11262142 h 11262142"/>
              <a:gd name="connsiteX7" fmla="*/ 1 w 6858000"/>
              <a:gd name="connsiteY7" fmla="*/ 11262142 h 11262142"/>
              <a:gd name="connsiteX8" fmla="*/ 1 w 6858000"/>
              <a:gd name="connsiteY8" fmla="*/ 9303227 h 1126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1262142">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C1F7BC9-C28C-6804-CCAE-7D691D89380B}"/>
              </a:ext>
            </a:extLst>
          </p:cNvPr>
          <p:cNvSpPr>
            <a:spLocks noGrp="1"/>
          </p:cNvSpPr>
          <p:nvPr>
            <p:ph type="title"/>
          </p:nvPr>
        </p:nvSpPr>
        <p:spPr>
          <a:xfrm>
            <a:off x="327003" y="242177"/>
            <a:ext cx="10178326" cy="3347638"/>
          </a:xfrm>
        </p:spPr>
        <p:txBody>
          <a:bodyPr vert="horz" lIns="91440" tIns="45720" rIns="91440" bIns="45720" rtlCol="0" anchor="t">
            <a:noAutofit/>
          </a:bodyPr>
          <a:lstStyle/>
          <a:p>
            <a:r>
              <a:rPr lang="en-US" sz="4800" b="1" cap="all" spc="300" dirty="0" err="1">
                <a:solidFill>
                  <a:srgbClr val="FFFFFF"/>
                </a:solidFill>
                <a:latin typeface="Consolas"/>
              </a:rPr>
              <a:t>inclure</a:t>
            </a:r>
            <a:r>
              <a:rPr lang="en-US" sz="4800" b="1" cap="all" spc="300" dirty="0">
                <a:solidFill>
                  <a:srgbClr val="FFFFFF"/>
                </a:solidFill>
                <a:latin typeface="Consolas"/>
              </a:rPr>
              <a:t> </a:t>
            </a:r>
            <a:r>
              <a:rPr lang="en-US" sz="4800" b="1" cap="all" spc="300" dirty="0" err="1">
                <a:latin typeface="Consolas"/>
                <a:ea typeface="+mj-lt"/>
                <a:cs typeface="+mj-lt"/>
              </a:rPr>
              <a:t>cette</a:t>
            </a:r>
            <a:r>
              <a:rPr lang="en-US" sz="4800" b="1" cap="all" spc="300" dirty="0">
                <a:latin typeface="Consolas"/>
                <a:ea typeface="+mj-lt"/>
                <a:cs typeface="+mj-lt"/>
              </a:rPr>
              <a:t> </a:t>
            </a:r>
            <a:r>
              <a:rPr lang="en-US" sz="4800" b="1" cap="all" spc="300" dirty="0" err="1">
                <a:latin typeface="Consolas"/>
                <a:ea typeface="+mj-lt"/>
                <a:cs typeface="+mj-lt"/>
              </a:rPr>
              <a:t>dépendance</a:t>
            </a:r>
            <a:r>
              <a:rPr lang="en-US" sz="4800" b="1" cap="all" spc="300" dirty="0">
                <a:latin typeface="Consolas"/>
                <a:ea typeface="+mj-lt"/>
                <a:cs typeface="+mj-lt"/>
              </a:rPr>
              <a:t> dans </a:t>
            </a:r>
            <a:r>
              <a:rPr lang="en-US" sz="4800" b="1" cap="all" spc="300" dirty="0" err="1">
                <a:latin typeface="Consolas"/>
                <a:ea typeface="+mj-lt"/>
                <a:cs typeface="+mj-lt"/>
              </a:rPr>
              <a:t>mon</a:t>
            </a:r>
            <a:r>
              <a:rPr lang="en-US" sz="4800" b="1" cap="all" spc="300" dirty="0">
                <a:latin typeface="Consolas"/>
                <a:ea typeface="+mj-lt"/>
                <a:cs typeface="+mj-lt"/>
              </a:rPr>
              <a:t> </a:t>
            </a:r>
            <a:r>
              <a:rPr lang="en-US" sz="4800" b="1" cap="all" spc="300" dirty="0" err="1">
                <a:latin typeface="Consolas"/>
                <a:ea typeface="+mj-lt"/>
                <a:cs typeface="+mj-lt"/>
              </a:rPr>
              <a:t>projet</a:t>
            </a:r>
            <a:r>
              <a:rPr lang="en-US" sz="4800" b="1" cap="all" spc="300" dirty="0">
                <a:latin typeface="Consolas"/>
                <a:ea typeface="+mj-lt"/>
                <a:cs typeface="+mj-lt"/>
              </a:rPr>
              <a:t> maven</a:t>
            </a:r>
            <a:br>
              <a:rPr lang="en-US" sz="4800" b="1" cap="all" spc="300" dirty="0">
                <a:latin typeface="Consolas"/>
                <a:ea typeface="+mj-lt"/>
                <a:cs typeface="+mj-lt"/>
              </a:rPr>
            </a:br>
            <a:endParaRPr lang="en-US" sz="4800" b="1" cap="all" spc="300" dirty="0">
              <a:solidFill>
                <a:srgbClr val="FFFFFF"/>
              </a:solidFill>
              <a:latin typeface="Consolas"/>
            </a:endParaRPr>
          </a:p>
        </p:txBody>
      </p:sp>
      <p:cxnSp>
        <p:nvCxnSpPr>
          <p:cNvPr id="34" name="Straight Connector 33">
            <a:extLst>
              <a:ext uri="{FF2B5EF4-FFF2-40B4-BE49-F238E27FC236}">
                <a16:creationId xmlns:a16="http://schemas.microsoft.com/office/drawing/2014/main" id="{EFDAA6A4-1F42-460B-A500-921EEB4BC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lèche : droite 3">
            <a:extLst>
              <a:ext uri="{FF2B5EF4-FFF2-40B4-BE49-F238E27FC236}">
                <a16:creationId xmlns:a16="http://schemas.microsoft.com/office/drawing/2014/main" id="{5A8D871B-23C0-A8B2-3063-8DD06E75EB54}"/>
              </a:ext>
            </a:extLst>
          </p:cNvPr>
          <p:cNvSpPr/>
          <p:nvPr/>
        </p:nvSpPr>
        <p:spPr>
          <a:xfrm>
            <a:off x="502834" y="1734571"/>
            <a:ext cx="2889848" cy="1250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POM.xml</a:t>
            </a:r>
          </a:p>
        </p:txBody>
      </p:sp>
      <p:pic>
        <p:nvPicPr>
          <p:cNvPr id="7" name="Image 7" descr="Une image contenant texte&#10;&#10;Description générée automatiquement">
            <a:extLst>
              <a:ext uri="{FF2B5EF4-FFF2-40B4-BE49-F238E27FC236}">
                <a16:creationId xmlns:a16="http://schemas.microsoft.com/office/drawing/2014/main" id="{0509B67A-064E-4C2D-70A9-3B660426B397}"/>
              </a:ext>
            </a:extLst>
          </p:cNvPr>
          <p:cNvPicPr>
            <a:picLocks noChangeAspect="1"/>
          </p:cNvPicPr>
          <p:nvPr/>
        </p:nvPicPr>
        <p:blipFill>
          <a:blip r:embed="rId3"/>
          <a:stretch>
            <a:fillRect/>
          </a:stretch>
        </p:blipFill>
        <p:spPr>
          <a:xfrm>
            <a:off x="3516701" y="1922662"/>
            <a:ext cx="8307236" cy="2696373"/>
          </a:xfrm>
          <a:prstGeom prst="rect">
            <a:avLst/>
          </a:prstGeom>
        </p:spPr>
      </p:pic>
    </p:spTree>
    <p:extLst>
      <p:ext uri="{BB962C8B-B14F-4D97-AF65-F5344CB8AC3E}">
        <p14:creationId xmlns:p14="http://schemas.microsoft.com/office/powerpoint/2010/main" val="427704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5089A4D-D862-6644-69B4-3CAEEB6EDE16}"/>
              </a:ext>
            </a:extLst>
          </p:cNvPr>
          <p:cNvSpPr>
            <a:spLocks noGrp="1"/>
          </p:cNvSpPr>
          <p:nvPr>
            <p:ph type="title"/>
          </p:nvPr>
        </p:nvSpPr>
        <p:spPr>
          <a:xfrm>
            <a:off x="999226" y="527878"/>
            <a:ext cx="9905999" cy="397615"/>
          </a:xfrm>
        </p:spPr>
        <p:txBody>
          <a:bodyPr>
            <a:normAutofit fontScale="90000"/>
          </a:bodyPr>
          <a:lstStyle/>
          <a:p>
            <a:pPr algn="ctr"/>
            <a:r>
              <a:rPr lang="fr-FR" dirty="0">
                <a:latin typeface="Consolas"/>
              </a:rPr>
              <a:t>NumberOfClientsFrame</a:t>
            </a:r>
            <a:endParaRPr lang="fr-FR" dirty="0"/>
          </a:p>
        </p:txBody>
      </p:sp>
      <p:pic>
        <p:nvPicPr>
          <p:cNvPr id="6" name="Image 6" descr="Une image contenant texte&#10;&#10;Description générée automatiquement">
            <a:extLst>
              <a:ext uri="{FF2B5EF4-FFF2-40B4-BE49-F238E27FC236}">
                <a16:creationId xmlns:a16="http://schemas.microsoft.com/office/drawing/2014/main" id="{57D60086-060B-4602-5F9B-2FB1B4AB0740}"/>
              </a:ext>
            </a:extLst>
          </p:cNvPr>
          <p:cNvPicPr>
            <a:picLocks noGrp="1" noChangeAspect="1"/>
          </p:cNvPicPr>
          <p:nvPr>
            <p:ph idx="1"/>
          </p:nvPr>
        </p:nvPicPr>
        <p:blipFill>
          <a:blip r:embed="rId2"/>
          <a:stretch>
            <a:fillRect/>
          </a:stretch>
        </p:blipFill>
        <p:spPr>
          <a:xfrm>
            <a:off x="1757363" y="2551779"/>
            <a:ext cx="9560915" cy="3886942"/>
          </a:xfrm>
        </p:spPr>
      </p:pic>
      <p:sp>
        <p:nvSpPr>
          <p:cNvPr id="2" name="TextBox 1">
            <a:extLst>
              <a:ext uri="{FF2B5EF4-FFF2-40B4-BE49-F238E27FC236}">
                <a16:creationId xmlns:a16="http://schemas.microsoft.com/office/drawing/2014/main" id="{D17AA998-FE98-E577-FA54-CB09CC417563}"/>
              </a:ext>
            </a:extLst>
          </p:cNvPr>
          <p:cNvSpPr txBox="1"/>
          <p:nvPr/>
        </p:nvSpPr>
        <p:spPr>
          <a:xfrm>
            <a:off x="2534014" y="5733672"/>
            <a:ext cx="3128962" cy="433009"/>
          </a:xfrm>
          <a:prstGeom prst="rect">
            <a:avLst/>
          </a:prstGeom>
          <a:noFill/>
          <a:ln w="28575">
            <a:solidFill>
              <a:srgbClr val="FF0000"/>
            </a:solidFill>
          </a:ln>
        </p:spPr>
        <p:txBody>
          <a:bodyPr wrap="square" rtlCol="0">
            <a:spAutoFit/>
          </a:bodyPr>
          <a:lstStyle/>
          <a:p>
            <a:endParaRPr lang="fr-FR" dirty="0"/>
          </a:p>
        </p:txBody>
      </p:sp>
      <p:pic>
        <p:nvPicPr>
          <p:cNvPr id="5" name="Picture 4">
            <a:extLst>
              <a:ext uri="{FF2B5EF4-FFF2-40B4-BE49-F238E27FC236}">
                <a16:creationId xmlns:a16="http://schemas.microsoft.com/office/drawing/2014/main" id="{78F0D513-FA06-178A-683A-9F7882CE3E0B}"/>
              </a:ext>
            </a:extLst>
          </p:cNvPr>
          <p:cNvPicPr>
            <a:picLocks noChangeAspect="1"/>
          </p:cNvPicPr>
          <p:nvPr/>
        </p:nvPicPr>
        <p:blipFill>
          <a:blip r:embed="rId3"/>
          <a:stretch>
            <a:fillRect/>
          </a:stretch>
        </p:blipFill>
        <p:spPr>
          <a:xfrm>
            <a:off x="442547" y="1124328"/>
            <a:ext cx="5653453" cy="1341148"/>
          </a:xfrm>
          <a:prstGeom prst="rect">
            <a:avLst/>
          </a:prstGeom>
        </p:spPr>
      </p:pic>
      <p:sp>
        <p:nvSpPr>
          <p:cNvPr id="7" name="TextBox 6">
            <a:extLst>
              <a:ext uri="{FF2B5EF4-FFF2-40B4-BE49-F238E27FC236}">
                <a16:creationId xmlns:a16="http://schemas.microsoft.com/office/drawing/2014/main" id="{0678C158-AB11-DB71-1FB8-A483E86B4365}"/>
              </a:ext>
            </a:extLst>
          </p:cNvPr>
          <p:cNvSpPr txBox="1"/>
          <p:nvPr/>
        </p:nvSpPr>
        <p:spPr>
          <a:xfrm>
            <a:off x="1214438" y="2019215"/>
            <a:ext cx="3900487" cy="369332"/>
          </a:xfrm>
          <a:prstGeom prst="rect">
            <a:avLst/>
          </a:prstGeom>
          <a:noFill/>
          <a:ln w="38100">
            <a:solidFill>
              <a:srgbClr val="FF0000"/>
            </a:solidFill>
          </a:ln>
        </p:spPr>
        <p:txBody>
          <a:bodyPr wrap="square" rtlCol="0">
            <a:spAutoFit/>
          </a:bodyPr>
          <a:lstStyle/>
          <a:p>
            <a:endParaRPr lang="fr-FR" dirty="0"/>
          </a:p>
        </p:txBody>
      </p:sp>
      <p:sp>
        <p:nvSpPr>
          <p:cNvPr id="8" name="Arrow: Bent 7">
            <a:extLst>
              <a:ext uri="{FF2B5EF4-FFF2-40B4-BE49-F238E27FC236}">
                <a16:creationId xmlns:a16="http://schemas.microsoft.com/office/drawing/2014/main" id="{C7E448B4-D771-0BEA-679C-8AEF66901838}"/>
              </a:ext>
            </a:extLst>
          </p:cNvPr>
          <p:cNvSpPr/>
          <p:nvPr/>
        </p:nvSpPr>
        <p:spPr>
          <a:xfrm rot="5400000">
            <a:off x="6370671" y="1477688"/>
            <a:ext cx="994439" cy="1022439"/>
          </a:xfrm>
          <a:prstGeom prst="bentArrow">
            <a:avLst>
              <a:gd name="adj1" fmla="val 25000"/>
              <a:gd name="adj2" fmla="val 27096"/>
              <a:gd name="adj3" fmla="val 25000"/>
              <a:gd name="adj4" fmla="val 43750"/>
            </a:avLst>
          </a:prstGeom>
          <a:solidFill>
            <a:schemeClr val="accent2"/>
          </a:solidFill>
          <a:ln>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57431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5E0E84-D9D8-453E-EA12-D69515C3396B}"/>
              </a:ext>
            </a:extLst>
          </p:cNvPr>
          <p:cNvSpPr txBox="1"/>
          <p:nvPr/>
        </p:nvSpPr>
        <p:spPr>
          <a:xfrm>
            <a:off x="300038" y="145018"/>
            <a:ext cx="1428750"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dirty="0"/>
              <a:t>Runner</a:t>
            </a:r>
          </a:p>
        </p:txBody>
      </p:sp>
      <p:sp>
        <p:nvSpPr>
          <p:cNvPr id="5" name="TextBox 4">
            <a:extLst>
              <a:ext uri="{FF2B5EF4-FFF2-40B4-BE49-F238E27FC236}">
                <a16:creationId xmlns:a16="http://schemas.microsoft.com/office/drawing/2014/main" id="{08A7E8E0-AC03-2948-697B-144D03CFBB65}"/>
              </a:ext>
            </a:extLst>
          </p:cNvPr>
          <p:cNvSpPr txBox="1"/>
          <p:nvPr/>
        </p:nvSpPr>
        <p:spPr>
          <a:xfrm>
            <a:off x="300037" y="857250"/>
            <a:ext cx="2100263" cy="1169551"/>
          </a:xfrm>
          <a:prstGeom prst="rect">
            <a:avLst/>
          </a:prstGeom>
          <a:noFill/>
        </p:spPr>
        <p:txBody>
          <a:bodyPr wrap="square" rtlCol="0">
            <a:spAutoFit/>
          </a:bodyPr>
          <a:lstStyle/>
          <a:p>
            <a:r>
              <a:rPr lang="fr-FR" sz="1400" dirty="0"/>
              <a:t>Déclanchement de l’</a:t>
            </a:r>
            <a:r>
              <a:rPr lang="fr-FR" sz="1400" dirty="0" err="1"/>
              <a:t>execution</a:t>
            </a:r>
            <a:r>
              <a:rPr lang="fr-FR" sz="1400" dirty="0"/>
              <a:t> et lancement de classe « </a:t>
            </a:r>
            <a:r>
              <a:rPr lang="fr-FR" sz="1400" dirty="0" err="1"/>
              <a:t>chooseGameTypeWindow</a:t>
            </a:r>
            <a:r>
              <a:rPr lang="fr-FR" sz="1400" dirty="0"/>
              <a:t> »</a:t>
            </a:r>
          </a:p>
        </p:txBody>
      </p:sp>
      <p:sp>
        <p:nvSpPr>
          <p:cNvPr id="6" name="Arrow: Right 5">
            <a:extLst>
              <a:ext uri="{FF2B5EF4-FFF2-40B4-BE49-F238E27FC236}">
                <a16:creationId xmlns:a16="http://schemas.microsoft.com/office/drawing/2014/main" id="{264C2F41-670F-555D-EA24-6FCD2AD3BC58}"/>
              </a:ext>
            </a:extLst>
          </p:cNvPr>
          <p:cNvSpPr/>
          <p:nvPr/>
        </p:nvSpPr>
        <p:spPr>
          <a:xfrm>
            <a:off x="2185988" y="145018"/>
            <a:ext cx="3286125" cy="369332"/>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7" name="TextBox 6">
            <a:extLst>
              <a:ext uri="{FF2B5EF4-FFF2-40B4-BE49-F238E27FC236}">
                <a16:creationId xmlns:a16="http://schemas.microsoft.com/office/drawing/2014/main" id="{03FEB660-E126-88C6-155D-78D67CAAE7B5}"/>
              </a:ext>
            </a:extLst>
          </p:cNvPr>
          <p:cNvSpPr txBox="1"/>
          <p:nvPr/>
        </p:nvSpPr>
        <p:spPr>
          <a:xfrm>
            <a:off x="5722143" y="145018"/>
            <a:ext cx="307181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sz="1800"/>
              <a:t> chooseGameTypeWindow </a:t>
            </a:r>
            <a:endParaRPr lang="fr-FR" dirty="0"/>
          </a:p>
        </p:txBody>
      </p:sp>
      <p:pic>
        <p:nvPicPr>
          <p:cNvPr id="9" name="Picture 8">
            <a:extLst>
              <a:ext uri="{FF2B5EF4-FFF2-40B4-BE49-F238E27FC236}">
                <a16:creationId xmlns:a16="http://schemas.microsoft.com/office/drawing/2014/main" id="{4F088045-FFA7-5DAE-F9D2-1F706C61867E}"/>
              </a:ext>
            </a:extLst>
          </p:cNvPr>
          <p:cNvPicPr>
            <a:picLocks noChangeAspect="1"/>
          </p:cNvPicPr>
          <p:nvPr/>
        </p:nvPicPr>
        <p:blipFill>
          <a:blip r:embed="rId2"/>
          <a:stretch>
            <a:fillRect/>
          </a:stretch>
        </p:blipFill>
        <p:spPr>
          <a:xfrm>
            <a:off x="4171568" y="713263"/>
            <a:ext cx="7720395" cy="2024579"/>
          </a:xfrm>
          <a:prstGeom prst="rect">
            <a:avLst/>
          </a:prstGeom>
        </p:spPr>
      </p:pic>
      <p:sp>
        <p:nvSpPr>
          <p:cNvPr id="11" name="TextBox 10">
            <a:extLst>
              <a:ext uri="{FF2B5EF4-FFF2-40B4-BE49-F238E27FC236}">
                <a16:creationId xmlns:a16="http://schemas.microsoft.com/office/drawing/2014/main" id="{1F997EC0-BDC6-C4C5-34A9-5790DE3F9F03}"/>
              </a:ext>
            </a:extLst>
          </p:cNvPr>
          <p:cNvSpPr txBox="1"/>
          <p:nvPr/>
        </p:nvSpPr>
        <p:spPr>
          <a:xfrm>
            <a:off x="5086350" y="1871663"/>
            <a:ext cx="5900738" cy="400050"/>
          </a:xfrm>
          <a:prstGeom prst="rect">
            <a:avLst/>
          </a:prstGeom>
          <a:noFill/>
          <a:ln w="28575">
            <a:solidFill>
              <a:srgbClr val="FF0000"/>
            </a:solidFill>
          </a:ln>
        </p:spPr>
        <p:txBody>
          <a:bodyPr wrap="square" rtlCol="0">
            <a:spAutoFit/>
          </a:bodyPr>
          <a:lstStyle/>
          <a:p>
            <a:endParaRPr lang="fr-FR" dirty="0"/>
          </a:p>
        </p:txBody>
      </p:sp>
      <p:pic>
        <p:nvPicPr>
          <p:cNvPr id="13" name="Picture 12">
            <a:extLst>
              <a:ext uri="{FF2B5EF4-FFF2-40B4-BE49-F238E27FC236}">
                <a16:creationId xmlns:a16="http://schemas.microsoft.com/office/drawing/2014/main" id="{502A7F4C-CB94-C5E6-E5AC-3D763C905B31}"/>
              </a:ext>
            </a:extLst>
          </p:cNvPr>
          <p:cNvPicPr>
            <a:picLocks noChangeAspect="1"/>
          </p:cNvPicPr>
          <p:nvPr/>
        </p:nvPicPr>
        <p:blipFill>
          <a:blip r:embed="rId3"/>
          <a:stretch>
            <a:fillRect/>
          </a:stretch>
        </p:blipFill>
        <p:spPr>
          <a:xfrm>
            <a:off x="466382" y="2899532"/>
            <a:ext cx="7320306" cy="3600613"/>
          </a:xfrm>
          <a:prstGeom prst="rect">
            <a:avLst/>
          </a:prstGeom>
        </p:spPr>
      </p:pic>
      <p:sp>
        <p:nvSpPr>
          <p:cNvPr id="14" name="Arrow: Curved Right 13">
            <a:extLst>
              <a:ext uri="{FF2B5EF4-FFF2-40B4-BE49-F238E27FC236}">
                <a16:creationId xmlns:a16="http://schemas.microsoft.com/office/drawing/2014/main" id="{83A35DEE-2AE3-2EF0-1DD9-8DCC6F92A924}"/>
              </a:ext>
            </a:extLst>
          </p:cNvPr>
          <p:cNvSpPr/>
          <p:nvPr/>
        </p:nvSpPr>
        <p:spPr>
          <a:xfrm rot="3782244">
            <a:off x="2918722" y="1400608"/>
            <a:ext cx="642555" cy="1557337"/>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TextBox 14">
            <a:extLst>
              <a:ext uri="{FF2B5EF4-FFF2-40B4-BE49-F238E27FC236}">
                <a16:creationId xmlns:a16="http://schemas.microsoft.com/office/drawing/2014/main" id="{D22517BF-B894-F0F5-DE56-A17E64FA79A6}"/>
              </a:ext>
            </a:extLst>
          </p:cNvPr>
          <p:cNvSpPr txBox="1"/>
          <p:nvPr/>
        </p:nvSpPr>
        <p:spPr>
          <a:xfrm>
            <a:off x="2836686" y="1387081"/>
            <a:ext cx="1243013" cy="369332"/>
          </a:xfrm>
          <a:prstGeom prst="rect">
            <a:avLst/>
          </a:prstGeom>
          <a:noFill/>
        </p:spPr>
        <p:txBody>
          <a:bodyPr wrap="square" rtlCol="0">
            <a:spAutoFit/>
          </a:bodyPr>
          <a:lstStyle/>
          <a:p>
            <a:r>
              <a:rPr lang="fr-FR" dirty="0"/>
              <a:t>exécution</a:t>
            </a:r>
          </a:p>
        </p:txBody>
      </p:sp>
      <p:sp>
        <p:nvSpPr>
          <p:cNvPr id="16" name="TextBox 15">
            <a:extLst>
              <a:ext uri="{FF2B5EF4-FFF2-40B4-BE49-F238E27FC236}">
                <a16:creationId xmlns:a16="http://schemas.microsoft.com/office/drawing/2014/main" id="{EEB75144-D62F-DAC4-267D-5AB1DB9173E3}"/>
              </a:ext>
            </a:extLst>
          </p:cNvPr>
          <p:cNvSpPr txBox="1"/>
          <p:nvPr/>
        </p:nvSpPr>
        <p:spPr>
          <a:xfrm>
            <a:off x="1839824" y="5631418"/>
            <a:ext cx="2800350" cy="369332"/>
          </a:xfrm>
          <a:prstGeom prst="rect">
            <a:avLst/>
          </a:prstGeom>
          <a:noFill/>
          <a:ln w="28575">
            <a:solidFill>
              <a:srgbClr val="FF0000"/>
            </a:solidFill>
          </a:ln>
        </p:spPr>
        <p:txBody>
          <a:bodyPr wrap="square" rtlCol="0">
            <a:spAutoFit/>
          </a:bodyPr>
          <a:lstStyle/>
          <a:p>
            <a:endParaRPr lang="fr-FR" dirty="0"/>
          </a:p>
        </p:txBody>
      </p:sp>
    </p:spTree>
    <p:extLst>
      <p:ext uri="{BB962C8B-B14F-4D97-AF65-F5344CB8AC3E}">
        <p14:creationId xmlns:p14="http://schemas.microsoft.com/office/powerpoint/2010/main" val="2833868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9351E-3F68-3E74-59ED-E51BBE60FF8D}"/>
              </a:ext>
            </a:extLst>
          </p:cNvPr>
          <p:cNvPicPr>
            <a:picLocks noChangeAspect="1"/>
          </p:cNvPicPr>
          <p:nvPr/>
        </p:nvPicPr>
        <p:blipFill>
          <a:blip r:embed="rId2"/>
          <a:stretch>
            <a:fillRect/>
          </a:stretch>
        </p:blipFill>
        <p:spPr>
          <a:xfrm>
            <a:off x="242460" y="694978"/>
            <a:ext cx="6134956" cy="2476846"/>
          </a:xfrm>
          <a:prstGeom prst="rect">
            <a:avLst/>
          </a:prstGeom>
        </p:spPr>
      </p:pic>
      <p:sp>
        <p:nvSpPr>
          <p:cNvPr id="4" name="TextBox 3">
            <a:extLst>
              <a:ext uri="{FF2B5EF4-FFF2-40B4-BE49-F238E27FC236}">
                <a16:creationId xmlns:a16="http://schemas.microsoft.com/office/drawing/2014/main" id="{A0F9271D-5CEE-35EF-53E5-7C022A7F5B14}"/>
              </a:ext>
            </a:extLst>
          </p:cNvPr>
          <p:cNvSpPr txBox="1"/>
          <p:nvPr/>
        </p:nvSpPr>
        <p:spPr>
          <a:xfrm>
            <a:off x="314324" y="214313"/>
            <a:ext cx="157162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sz="2400" dirty="0" err="1"/>
              <a:t>controler</a:t>
            </a:r>
            <a:endParaRPr lang="fr-FR" sz="2000" dirty="0"/>
          </a:p>
        </p:txBody>
      </p:sp>
      <p:sp>
        <p:nvSpPr>
          <p:cNvPr id="5" name="TextBox 4">
            <a:extLst>
              <a:ext uri="{FF2B5EF4-FFF2-40B4-BE49-F238E27FC236}">
                <a16:creationId xmlns:a16="http://schemas.microsoft.com/office/drawing/2014/main" id="{02694ADB-6D56-2AD7-07C4-B0CA5E272061}"/>
              </a:ext>
            </a:extLst>
          </p:cNvPr>
          <p:cNvSpPr txBox="1"/>
          <p:nvPr/>
        </p:nvSpPr>
        <p:spPr>
          <a:xfrm>
            <a:off x="542925" y="2686050"/>
            <a:ext cx="3571875" cy="369332"/>
          </a:xfrm>
          <a:prstGeom prst="rect">
            <a:avLst/>
          </a:prstGeom>
          <a:noFill/>
          <a:ln w="28575">
            <a:solidFill>
              <a:srgbClr val="FF0000"/>
            </a:solidFill>
          </a:ln>
        </p:spPr>
        <p:txBody>
          <a:bodyPr wrap="square" rtlCol="0">
            <a:spAutoFit/>
          </a:bodyPr>
          <a:lstStyle/>
          <a:p>
            <a:endParaRPr lang="fr-FR" dirty="0"/>
          </a:p>
        </p:txBody>
      </p:sp>
      <p:sp>
        <p:nvSpPr>
          <p:cNvPr id="6" name="TextBox 5">
            <a:extLst>
              <a:ext uri="{FF2B5EF4-FFF2-40B4-BE49-F238E27FC236}">
                <a16:creationId xmlns:a16="http://schemas.microsoft.com/office/drawing/2014/main" id="{C9A0F539-4C67-76CA-8DEB-52D8038E6F91}"/>
              </a:ext>
            </a:extLst>
          </p:cNvPr>
          <p:cNvSpPr txBox="1"/>
          <p:nvPr/>
        </p:nvSpPr>
        <p:spPr>
          <a:xfrm>
            <a:off x="5151224" y="3884700"/>
            <a:ext cx="265311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sz="2400" dirty="0" err="1"/>
              <a:t>networkModule</a:t>
            </a:r>
            <a:endParaRPr lang="fr-FR" sz="2400" dirty="0"/>
          </a:p>
        </p:txBody>
      </p:sp>
      <p:pic>
        <p:nvPicPr>
          <p:cNvPr id="8" name="Picture 7">
            <a:extLst>
              <a:ext uri="{FF2B5EF4-FFF2-40B4-BE49-F238E27FC236}">
                <a16:creationId xmlns:a16="http://schemas.microsoft.com/office/drawing/2014/main" id="{D420E186-2425-78BA-85A7-FACADA47CA2F}"/>
              </a:ext>
            </a:extLst>
          </p:cNvPr>
          <p:cNvPicPr>
            <a:picLocks noChangeAspect="1"/>
          </p:cNvPicPr>
          <p:nvPr/>
        </p:nvPicPr>
        <p:blipFill>
          <a:blip r:embed="rId3"/>
          <a:stretch>
            <a:fillRect/>
          </a:stretch>
        </p:blipFill>
        <p:spPr>
          <a:xfrm>
            <a:off x="5151224" y="4346365"/>
            <a:ext cx="6610013" cy="2011573"/>
          </a:xfrm>
          <a:prstGeom prst="rect">
            <a:avLst/>
          </a:prstGeom>
        </p:spPr>
      </p:pic>
      <p:sp>
        <p:nvSpPr>
          <p:cNvPr id="9" name="TextBox 8">
            <a:extLst>
              <a:ext uri="{FF2B5EF4-FFF2-40B4-BE49-F238E27FC236}">
                <a16:creationId xmlns:a16="http://schemas.microsoft.com/office/drawing/2014/main" id="{67F9907E-82B2-B6FC-E6C1-6BB1B593E3A8}"/>
              </a:ext>
            </a:extLst>
          </p:cNvPr>
          <p:cNvSpPr txBox="1"/>
          <p:nvPr/>
        </p:nvSpPr>
        <p:spPr>
          <a:xfrm>
            <a:off x="5720188" y="4748558"/>
            <a:ext cx="5938412" cy="445177"/>
          </a:xfrm>
          <a:prstGeom prst="rect">
            <a:avLst/>
          </a:prstGeom>
          <a:noFill/>
          <a:ln w="28575">
            <a:solidFill>
              <a:srgbClr val="FF0000"/>
            </a:solidFill>
          </a:ln>
        </p:spPr>
        <p:txBody>
          <a:bodyPr wrap="square" rtlCol="0">
            <a:spAutoFit/>
          </a:bodyPr>
          <a:lstStyle/>
          <a:p>
            <a:endParaRPr lang="fr-FR" dirty="0"/>
          </a:p>
        </p:txBody>
      </p:sp>
      <p:sp>
        <p:nvSpPr>
          <p:cNvPr id="13" name="Arrow: Curved Down 12">
            <a:extLst>
              <a:ext uri="{FF2B5EF4-FFF2-40B4-BE49-F238E27FC236}">
                <a16:creationId xmlns:a16="http://schemas.microsoft.com/office/drawing/2014/main" id="{0C14F6F6-4ED2-1943-75E8-DF7B152771F4}"/>
              </a:ext>
            </a:extLst>
          </p:cNvPr>
          <p:cNvSpPr/>
          <p:nvPr/>
        </p:nvSpPr>
        <p:spPr>
          <a:xfrm rot="3225022">
            <a:off x="6386015" y="2060028"/>
            <a:ext cx="2487131" cy="1032863"/>
          </a:xfrm>
          <a:prstGeom prst="curvedDown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750432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540EC-7A5B-CA86-9946-BF8A54325166}"/>
              </a:ext>
            </a:extLst>
          </p:cNvPr>
          <p:cNvPicPr>
            <a:picLocks noChangeAspect="1"/>
          </p:cNvPicPr>
          <p:nvPr/>
        </p:nvPicPr>
        <p:blipFill>
          <a:blip r:embed="rId2"/>
          <a:stretch>
            <a:fillRect/>
          </a:stretch>
        </p:blipFill>
        <p:spPr>
          <a:xfrm>
            <a:off x="337579" y="318912"/>
            <a:ext cx="11321021" cy="6172652"/>
          </a:xfrm>
          <a:prstGeom prst="rect">
            <a:avLst/>
          </a:prstGeom>
        </p:spPr>
      </p:pic>
      <p:sp>
        <p:nvSpPr>
          <p:cNvPr id="3" name="TextBox 2">
            <a:extLst>
              <a:ext uri="{FF2B5EF4-FFF2-40B4-BE49-F238E27FC236}">
                <a16:creationId xmlns:a16="http://schemas.microsoft.com/office/drawing/2014/main" id="{F389354E-CD04-CE63-39B6-253291E1D58B}"/>
              </a:ext>
            </a:extLst>
          </p:cNvPr>
          <p:cNvSpPr txBox="1"/>
          <p:nvPr/>
        </p:nvSpPr>
        <p:spPr>
          <a:xfrm>
            <a:off x="2185988" y="1671638"/>
            <a:ext cx="4729162" cy="369332"/>
          </a:xfrm>
          <a:prstGeom prst="rect">
            <a:avLst/>
          </a:prstGeom>
          <a:noFill/>
          <a:ln w="28575">
            <a:solidFill>
              <a:srgbClr val="FF0000"/>
            </a:solidFill>
          </a:ln>
        </p:spPr>
        <p:txBody>
          <a:bodyPr wrap="square" rtlCol="0">
            <a:spAutoFit/>
          </a:bodyPr>
          <a:lstStyle/>
          <a:p>
            <a:endParaRPr lang="fr-FR" dirty="0"/>
          </a:p>
        </p:txBody>
      </p:sp>
    </p:spTree>
    <p:extLst>
      <p:ext uri="{BB962C8B-B14F-4D97-AF65-F5344CB8AC3E}">
        <p14:creationId xmlns:p14="http://schemas.microsoft.com/office/powerpoint/2010/main" val="2989201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DF31A0-23F7-6462-BEAA-C09A7089DCD0}"/>
              </a:ext>
            </a:extLst>
          </p:cNvPr>
          <p:cNvPicPr>
            <a:picLocks noChangeAspect="1"/>
          </p:cNvPicPr>
          <p:nvPr/>
        </p:nvPicPr>
        <p:blipFill rotWithShape="1">
          <a:blip r:embed="rId2"/>
          <a:srcRect r="6250" b="6250"/>
          <a:stretch/>
        </p:blipFill>
        <p:spPr>
          <a:xfrm>
            <a:off x="20" y="-3"/>
            <a:ext cx="12191979" cy="6858004"/>
          </a:xfrm>
          <a:prstGeom prst="rect">
            <a:avLst/>
          </a:prstGeom>
        </p:spPr>
      </p:pic>
      <p:sp>
        <p:nvSpPr>
          <p:cNvPr id="15" name="Freeform: Shape 14">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3C8AD2F-177F-4C40-D65B-CA979A329260}"/>
              </a:ext>
            </a:extLst>
          </p:cNvPr>
          <p:cNvSpPr>
            <a:spLocks noGrp="1"/>
          </p:cNvSpPr>
          <p:nvPr>
            <p:ph type="title"/>
          </p:nvPr>
        </p:nvSpPr>
        <p:spPr>
          <a:xfrm>
            <a:off x="1186132" y="1181101"/>
            <a:ext cx="7569679" cy="2247899"/>
          </a:xfrm>
        </p:spPr>
        <p:txBody>
          <a:bodyPr vert="horz" lIns="91440" tIns="45720" rIns="91440" bIns="45720" rtlCol="0" anchor="t">
            <a:normAutofit/>
          </a:bodyPr>
          <a:lstStyle/>
          <a:p>
            <a:r>
              <a:rPr lang="en-US" sz="4800" cap="all" spc="300" dirty="0" err="1">
                <a:latin typeface="Consolas"/>
              </a:rPr>
              <a:t>RmiServerConnection</a:t>
            </a:r>
            <a:endParaRPr lang="fr-FR" dirty="0" err="1"/>
          </a:p>
        </p:txBody>
      </p:sp>
      <p:pic>
        <p:nvPicPr>
          <p:cNvPr id="6" name="Image 6" descr="Une image contenant texte&#10;&#10;Description générée automatiquement">
            <a:extLst>
              <a:ext uri="{FF2B5EF4-FFF2-40B4-BE49-F238E27FC236}">
                <a16:creationId xmlns:a16="http://schemas.microsoft.com/office/drawing/2014/main" id="{263E8DDF-4811-D6F8-60C9-12780A667DCB}"/>
              </a:ext>
            </a:extLst>
          </p:cNvPr>
          <p:cNvPicPr>
            <a:picLocks noChangeAspect="1"/>
          </p:cNvPicPr>
          <p:nvPr/>
        </p:nvPicPr>
        <p:blipFill>
          <a:blip r:embed="rId3"/>
          <a:stretch>
            <a:fillRect/>
          </a:stretch>
        </p:blipFill>
        <p:spPr>
          <a:xfrm>
            <a:off x="1791419" y="2309707"/>
            <a:ext cx="9313652" cy="2928698"/>
          </a:xfrm>
          <a:prstGeom prst="rect">
            <a:avLst/>
          </a:prstGeom>
        </p:spPr>
      </p:pic>
      <p:sp>
        <p:nvSpPr>
          <p:cNvPr id="3" name="TextBox 2">
            <a:extLst>
              <a:ext uri="{FF2B5EF4-FFF2-40B4-BE49-F238E27FC236}">
                <a16:creationId xmlns:a16="http://schemas.microsoft.com/office/drawing/2014/main" id="{4F52D849-EBCE-A6FE-7B5B-754110A7F110}"/>
              </a:ext>
            </a:extLst>
          </p:cNvPr>
          <p:cNvSpPr txBox="1"/>
          <p:nvPr/>
        </p:nvSpPr>
        <p:spPr>
          <a:xfrm>
            <a:off x="4171950" y="3771900"/>
            <a:ext cx="1814513" cy="369332"/>
          </a:xfrm>
          <a:prstGeom prst="rect">
            <a:avLst/>
          </a:prstGeom>
          <a:noFill/>
          <a:ln>
            <a:solidFill>
              <a:srgbClr val="FF0000"/>
            </a:solidFill>
          </a:ln>
        </p:spPr>
        <p:txBody>
          <a:bodyPr wrap="square" rtlCol="0">
            <a:spAutoFit/>
          </a:bodyPr>
          <a:lstStyle/>
          <a:p>
            <a:endParaRPr lang="fr-FR" dirty="0"/>
          </a:p>
        </p:txBody>
      </p:sp>
      <p:sp>
        <p:nvSpPr>
          <p:cNvPr id="4" name="TextBox 3">
            <a:extLst>
              <a:ext uri="{FF2B5EF4-FFF2-40B4-BE49-F238E27FC236}">
                <a16:creationId xmlns:a16="http://schemas.microsoft.com/office/drawing/2014/main" id="{D4B06217-7977-D170-2111-1FE4D3EBFBDC}"/>
              </a:ext>
            </a:extLst>
          </p:cNvPr>
          <p:cNvSpPr txBox="1"/>
          <p:nvPr/>
        </p:nvSpPr>
        <p:spPr>
          <a:xfrm>
            <a:off x="8286750" y="4314825"/>
            <a:ext cx="2724150" cy="500057"/>
          </a:xfrm>
          <a:prstGeom prst="rect">
            <a:avLst/>
          </a:prstGeom>
          <a:noFill/>
          <a:ln w="28575">
            <a:solidFill>
              <a:srgbClr val="FF0000"/>
            </a:solidFill>
          </a:ln>
        </p:spPr>
        <p:txBody>
          <a:bodyPr wrap="square" rtlCol="0">
            <a:spAutoFit/>
          </a:bodyPr>
          <a:lstStyle/>
          <a:p>
            <a:endParaRPr lang="fr-FR" dirty="0"/>
          </a:p>
        </p:txBody>
      </p:sp>
    </p:spTree>
    <p:extLst>
      <p:ext uri="{BB962C8B-B14F-4D97-AF65-F5344CB8AC3E}">
        <p14:creationId xmlns:p14="http://schemas.microsoft.com/office/powerpoint/2010/main" val="3420773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Straight Connector 27">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pinpointers pinned on a road">
            <a:extLst>
              <a:ext uri="{FF2B5EF4-FFF2-40B4-BE49-F238E27FC236}">
                <a16:creationId xmlns:a16="http://schemas.microsoft.com/office/drawing/2014/main" id="{6861F772-DA91-183E-7956-50BFA1635243}"/>
              </a:ext>
            </a:extLst>
          </p:cNvPr>
          <p:cNvPicPr>
            <a:picLocks noChangeAspect="1"/>
          </p:cNvPicPr>
          <p:nvPr/>
        </p:nvPicPr>
        <p:blipFill rotWithShape="1">
          <a:blip r:embed="rId2"/>
          <a:srcRect t="1391" b="14339"/>
          <a:stretch/>
        </p:blipFill>
        <p:spPr>
          <a:xfrm>
            <a:off x="20" y="10"/>
            <a:ext cx="12191979" cy="6857989"/>
          </a:xfrm>
          <a:prstGeom prst="rect">
            <a:avLst/>
          </a:prstGeom>
        </p:spPr>
      </p:pic>
      <p:sp>
        <p:nvSpPr>
          <p:cNvPr id="32" name="Freeform: Shape 31">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1A9F5CC-A0F1-19AC-0E1D-501717617B67}"/>
              </a:ext>
            </a:extLst>
          </p:cNvPr>
          <p:cNvSpPr>
            <a:spLocks noGrp="1"/>
          </p:cNvSpPr>
          <p:nvPr>
            <p:ph type="title"/>
          </p:nvPr>
        </p:nvSpPr>
        <p:spPr>
          <a:xfrm>
            <a:off x="438509" y="361592"/>
            <a:ext cx="4953000" cy="2247899"/>
          </a:xfrm>
        </p:spPr>
        <p:txBody>
          <a:bodyPr vert="horz" lIns="91440" tIns="45720" rIns="91440" bIns="45720" rtlCol="0" anchor="t">
            <a:normAutofit/>
          </a:bodyPr>
          <a:lstStyle/>
          <a:p>
            <a:r>
              <a:rPr lang="en-US" sz="1900" cap="all" spc="300" dirty="0">
                <a:solidFill>
                  <a:srgbClr val="FFFFFF"/>
                </a:solidFill>
              </a:rPr>
              <a:t>Rmi_server_context.xml</a:t>
            </a:r>
          </a:p>
        </p:txBody>
      </p:sp>
      <p:pic>
        <p:nvPicPr>
          <p:cNvPr id="3" name="Image 5" descr="Une image contenant texte&#10;&#10;Description générée automatiquement">
            <a:extLst>
              <a:ext uri="{FF2B5EF4-FFF2-40B4-BE49-F238E27FC236}">
                <a16:creationId xmlns:a16="http://schemas.microsoft.com/office/drawing/2014/main" id="{7F57D95A-D643-C9D6-150A-10CA9D2F82B0}"/>
              </a:ext>
            </a:extLst>
          </p:cNvPr>
          <p:cNvPicPr>
            <a:picLocks noChangeAspect="1"/>
          </p:cNvPicPr>
          <p:nvPr/>
        </p:nvPicPr>
        <p:blipFill>
          <a:blip r:embed="rId3"/>
          <a:stretch>
            <a:fillRect/>
          </a:stretch>
        </p:blipFill>
        <p:spPr>
          <a:xfrm>
            <a:off x="1963947" y="1043153"/>
            <a:ext cx="9716218" cy="5461805"/>
          </a:xfrm>
          <a:prstGeom prst="rect">
            <a:avLst/>
          </a:prstGeom>
        </p:spPr>
      </p:pic>
    </p:spTree>
    <p:extLst>
      <p:ext uri="{BB962C8B-B14F-4D97-AF65-F5344CB8AC3E}">
        <p14:creationId xmlns:p14="http://schemas.microsoft.com/office/powerpoint/2010/main" val="87282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7" name="Straight Connector 56">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AB09475E-26E1-006B-F747-44A3E7EF4065}"/>
              </a:ext>
            </a:extLst>
          </p:cNvPr>
          <p:cNvSpPr>
            <a:spLocks noGrp="1"/>
          </p:cNvSpPr>
          <p:nvPr>
            <p:ph type="title"/>
          </p:nvPr>
        </p:nvSpPr>
        <p:spPr>
          <a:xfrm>
            <a:off x="1143000" y="1181100"/>
            <a:ext cx="3894413" cy="2514828"/>
          </a:xfrm>
        </p:spPr>
        <p:txBody>
          <a:bodyPr vert="horz" lIns="91440" tIns="45720" rIns="91440" bIns="45720" rtlCol="0" anchor="t">
            <a:normAutofit/>
          </a:bodyPr>
          <a:lstStyle/>
          <a:p>
            <a:pPr>
              <a:lnSpc>
                <a:spcPct val="100000"/>
              </a:lnSpc>
            </a:pPr>
            <a:r>
              <a:rPr lang="en-US" sz="4000" kern="1200">
                <a:solidFill>
                  <a:schemeClr val="tx1"/>
                </a:solidFill>
                <a:latin typeface="+mj-lt"/>
                <a:ea typeface="+mj-ea"/>
                <a:cs typeface="+mj-cs"/>
              </a:rPr>
              <a:t>Swing</a:t>
            </a:r>
          </a:p>
        </p:txBody>
      </p:sp>
      <p:cxnSp>
        <p:nvCxnSpPr>
          <p:cNvPr id="61" name="Straight Connector 60">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Espace réservé du texte 2">
            <a:extLst>
              <a:ext uri="{FF2B5EF4-FFF2-40B4-BE49-F238E27FC236}">
                <a16:creationId xmlns:a16="http://schemas.microsoft.com/office/drawing/2014/main" id="{2EB93186-D822-EB8E-5E8F-70186A93402F}"/>
              </a:ext>
            </a:extLst>
          </p:cNvPr>
          <p:cNvGraphicFramePr/>
          <p:nvPr>
            <p:extLst>
              <p:ext uri="{D42A27DB-BD31-4B8C-83A1-F6EECF244321}">
                <p14:modId xmlns:p14="http://schemas.microsoft.com/office/powerpoint/2010/main" val="2262364831"/>
              </p:ext>
            </p:extLst>
          </p:nvPr>
        </p:nvGraphicFramePr>
        <p:xfrm>
          <a:off x="5650663" y="1023909"/>
          <a:ext cx="5398337" cy="4829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16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A3107C-97C1-86DB-44AE-4E445D9004AD}"/>
              </a:ext>
            </a:extLst>
          </p:cNvPr>
          <p:cNvSpPr>
            <a:spLocks noGrp="1"/>
          </p:cNvSpPr>
          <p:nvPr>
            <p:ph type="title"/>
          </p:nvPr>
        </p:nvSpPr>
        <p:spPr>
          <a:xfrm>
            <a:off x="528637" y="401637"/>
            <a:ext cx="11387138" cy="1360488"/>
          </a:xfrm>
        </p:spPr>
        <p:txBody>
          <a:bodyPr>
            <a:noAutofit/>
          </a:bodyPr>
          <a:lstStyle/>
          <a:p>
            <a:r>
              <a:rPr lang="fr-FR" sz="1800" dirty="0"/>
              <a:t>Cette classe est l’équivalence d’une autre classe comme ceci avec supprimer  #rmi_server_context,xml# </a:t>
            </a:r>
          </a:p>
        </p:txBody>
      </p:sp>
      <p:pic>
        <p:nvPicPr>
          <p:cNvPr id="6" name="Picture 5">
            <a:extLst>
              <a:ext uri="{FF2B5EF4-FFF2-40B4-BE49-F238E27FC236}">
                <a16:creationId xmlns:a16="http://schemas.microsoft.com/office/drawing/2014/main" id="{72BABACF-8BF9-AAB6-8BE2-3BD7AAFDE277}"/>
              </a:ext>
            </a:extLst>
          </p:cNvPr>
          <p:cNvPicPr>
            <a:picLocks noChangeAspect="1"/>
          </p:cNvPicPr>
          <p:nvPr/>
        </p:nvPicPr>
        <p:blipFill>
          <a:blip r:embed="rId2"/>
          <a:stretch>
            <a:fillRect/>
          </a:stretch>
        </p:blipFill>
        <p:spPr>
          <a:xfrm>
            <a:off x="1137545" y="1385578"/>
            <a:ext cx="9916909" cy="4429743"/>
          </a:xfrm>
          <a:prstGeom prst="rect">
            <a:avLst/>
          </a:prstGeom>
        </p:spPr>
      </p:pic>
    </p:spTree>
    <p:extLst>
      <p:ext uri="{BB962C8B-B14F-4D97-AF65-F5344CB8AC3E}">
        <p14:creationId xmlns:p14="http://schemas.microsoft.com/office/powerpoint/2010/main" val="372130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1BC81-337C-F5CB-7CC7-C736B1DEAC83}"/>
              </a:ext>
            </a:extLst>
          </p:cNvPr>
          <p:cNvSpPr>
            <a:spLocks noGrp="1"/>
          </p:cNvSpPr>
          <p:nvPr>
            <p:ph type="title"/>
          </p:nvPr>
        </p:nvSpPr>
        <p:spPr>
          <a:xfrm>
            <a:off x="208472" y="254709"/>
            <a:ext cx="5765320" cy="670786"/>
          </a:xfrm>
          <a:noFill/>
          <a:ln>
            <a:solidFill>
              <a:schemeClr val="tx1"/>
            </a:solidFill>
          </a:ln>
        </p:spPr>
        <p:style>
          <a:lnRef idx="2">
            <a:schemeClr val="accent3"/>
          </a:lnRef>
          <a:fillRef idx="1">
            <a:schemeClr val="lt1"/>
          </a:fillRef>
          <a:effectRef idx="0">
            <a:schemeClr val="accent3"/>
          </a:effectRef>
          <a:fontRef idx="minor">
            <a:schemeClr val="dk1"/>
          </a:fontRef>
        </p:style>
        <p:txBody>
          <a:bodyPr>
            <a:normAutofit fontScale="90000"/>
          </a:bodyPr>
          <a:lstStyle/>
          <a:p>
            <a:r>
              <a:rPr lang="fr-FR" dirty="0" err="1">
                <a:solidFill>
                  <a:schemeClr val="tx1"/>
                </a:solidFill>
                <a:latin typeface="Consolas"/>
              </a:rPr>
              <a:t>RmiClientConnection</a:t>
            </a:r>
            <a:endParaRPr lang="fr-FR" dirty="0" err="1">
              <a:solidFill>
                <a:schemeClr val="tx1"/>
              </a:solidFill>
            </a:endParaRPr>
          </a:p>
        </p:txBody>
      </p:sp>
      <p:pic>
        <p:nvPicPr>
          <p:cNvPr id="4" name="Image 4" descr="Une image contenant texte&#10;&#10;Description générée automatiquement">
            <a:extLst>
              <a:ext uri="{FF2B5EF4-FFF2-40B4-BE49-F238E27FC236}">
                <a16:creationId xmlns:a16="http://schemas.microsoft.com/office/drawing/2014/main" id="{D803BD98-04DC-4F0B-AC80-B10D29513E13}"/>
              </a:ext>
            </a:extLst>
          </p:cNvPr>
          <p:cNvPicPr>
            <a:picLocks noGrp="1" noChangeAspect="1"/>
          </p:cNvPicPr>
          <p:nvPr>
            <p:ph idx="1"/>
          </p:nvPr>
        </p:nvPicPr>
        <p:blipFill>
          <a:blip r:embed="rId2"/>
          <a:stretch>
            <a:fillRect/>
          </a:stretch>
        </p:blipFill>
        <p:spPr>
          <a:xfrm>
            <a:off x="1939015" y="1210593"/>
            <a:ext cx="9737327" cy="4861079"/>
          </a:xfrm>
        </p:spPr>
      </p:pic>
      <p:sp>
        <p:nvSpPr>
          <p:cNvPr id="3" name="ZoneTexte 2">
            <a:extLst>
              <a:ext uri="{FF2B5EF4-FFF2-40B4-BE49-F238E27FC236}">
                <a16:creationId xmlns:a16="http://schemas.microsoft.com/office/drawing/2014/main" id="{C1C40E57-E76C-2BDA-9C9B-C68EDC367B68}"/>
              </a:ext>
            </a:extLst>
          </p:cNvPr>
          <p:cNvSpPr txBox="1"/>
          <p:nvPr/>
        </p:nvSpPr>
        <p:spPr>
          <a:xfrm>
            <a:off x="1144437" y="6205267"/>
            <a:ext cx="10607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latin typeface="Segoe UI"/>
                <a:cs typeface="Segoe UI"/>
              </a:rPr>
              <a:t>ClassPathXmlApplicationContext : charge la définition du contexte à partir d'un fichier XML contenu dans le classpath.</a:t>
            </a:r>
          </a:p>
        </p:txBody>
      </p:sp>
    </p:spTree>
    <p:extLst>
      <p:ext uri="{BB962C8B-B14F-4D97-AF65-F5344CB8AC3E}">
        <p14:creationId xmlns:p14="http://schemas.microsoft.com/office/powerpoint/2010/main" val="934336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AF01-B87C-8D0A-E24E-9DBB92CA2B47}"/>
              </a:ext>
            </a:extLst>
          </p:cNvPr>
          <p:cNvSpPr>
            <a:spLocks noGrp="1"/>
          </p:cNvSpPr>
          <p:nvPr>
            <p:ph type="title"/>
          </p:nvPr>
        </p:nvSpPr>
        <p:spPr>
          <a:xfrm>
            <a:off x="285750" y="278407"/>
            <a:ext cx="11744325" cy="793156"/>
          </a:xfrm>
        </p:spPr>
        <p:txBody>
          <a:bodyPr>
            <a:noAutofit/>
          </a:bodyPr>
          <a:lstStyle/>
          <a:p>
            <a:r>
              <a:rPr lang="fr-FR" sz="2000" dirty="0"/>
              <a:t>Cette classe est l’équivalence d’une autre classe comme ceci avec supprimer  #rmi_client_context,xml# </a:t>
            </a:r>
          </a:p>
        </p:txBody>
      </p:sp>
      <p:pic>
        <p:nvPicPr>
          <p:cNvPr id="7" name="Picture 6">
            <a:extLst>
              <a:ext uri="{FF2B5EF4-FFF2-40B4-BE49-F238E27FC236}">
                <a16:creationId xmlns:a16="http://schemas.microsoft.com/office/drawing/2014/main" id="{5CB7B254-839F-14F5-95A8-FF6DC39CC09C}"/>
              </a:ext>
            </a:extLst>
          </p:cNvPr>
          <p:cNvPicPr>
            <a:picLocks noChangeAspect="1"/>
          </p:cNvPicPr>
          <p:nvPr/>
        </p:nvPicPr>
        <p:blipFill>
          <a:blip r:embed="rId2"/>
          <a:stretch>
            <a:fillRect/>
          </a:stretch>
        </p:blipFill>
        <p:spPr>
          <a:xfrm>
            <a:off x="785249" y="1218947"/>
            <a:ext cx="10830489" cy="4853285"/>
          </a:xfrm>
          <a:prstGeom prst="rect">
            <a:avLst/>
          </a:prstGeom>
        </p:spPr>
      </p:pic>
    </p:spTree>
    <p:extLst>
      <p:ext uri="{BB962C8B-B14F-4D97-AF65-F5344CB8AC3E}">
        <p14:creationId xmlns:p14="http://schemas.microsoft.com/office/powerpoint/2010/main" val="210370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Straight Connector 27">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pinpointers pinned on a road">
            <a:extLst>
              <a:ext uri="{FF2B5EF4-FFF2-40B4-BE49-F238E27FC236}">
                <a16:creationId xmlns:a16="http://schemas.microsoft.com/office/drawing/2014/main" id="{6861F772-DA91-183E-7956-50BFA1635243}"/>
              </a:ext>
            </a:extLst>
          </p:cNvPr>
          <p:cNvPicPr>
            <a:picLocks noChangeAspect="1"/>
          </p:cNvPicPr>
          <p:nvPr/>
        </p:nvPicPr>
        <p:blipFill rotWithShape="1">
          <a:blip r:embed="rId2"/>
          <a:srcRect t="1391" b="14339"/>
          <a:stretch/>
        </p:blipFill>
        <p:spPr>
          <a:xfrm>
            <a:off x="20" y="10"/>
            <a:ext cx="12191979" cy="6857989"/>
          </a:xfrm>
          <a:prstGeom prst="rect">
            <a:avLst/>
          </a:prstGeom>
        </p:spPr>
      </p:pic>
      <p:sp>
        <p:nvSpPr>
          <p:cNvPr id="32" name="Freeform: Shape 31">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1A9F5CC-A0F1-19AC-0E1D-501717617B67}"/>
              </a:ext>
            </a:extLst>
          </p:cNvPr>
          <p:cNvSpPr>
            <a:spLocks noGrp="1"/>
          </p:cNvSpPr>
          <p:nvPr>
            <p:ph type="title"/>
          </p:nvPr>
        </p:nvSpPr>
        <p:spPr>
          <a:xfrm>
            <a:off x="438509" y="361592"/>
            <a:ext cx="4953000" cy="2247899"/>
          </a:xfrm>
        </p:spPr>
        <p:txBody>
          <a:bodyPr vert="horz" lIns="91440" tIns="45720" rIns="91440" bIns="45720" rtlCol="0" anchor="t">
            <a:normAutofit/>
          </a:bodyPr>
          <a:lstStyle/>
          <a:p>
            <a:r>
              <a:rPr lang="en-US" sz="1900" cap="all" spc="300">
                <a:solidFill>
                  <a:srgbClr val="FFFFFF"/>
                </a:solidFill>
              </a:rPr>
              <a:t>Rmi_client_context.xml</a:t>
            </a:r>
          </a:p>
        </p:txBody>
      </p:sp>
      <p:pic>
        <p:nvPicPr>
          <p:cNvPr id="4" name="Image 5" descr="Une image contenant texte&#10;&#10;Description générée automatiquement">
            <a:extLst>
              <a:ext uri="{FF2B5EF4-FFF2-40B4-BE49-F238E27FC236}">
                <a16:creationId xmlns:a16="http://schemas.microsoft.com/office/drawing/2014/main" id="{DE72CEAD-08BB-95BA-27BE-61D910DBF120}"/>
              </a:ext>
            </a:extLst>
          </p:cNvPr>
          <p:cNvPicPr>
            <a:picLocks noChangeAspect="1"/>
          </p:cNvPicPr>
          <p:nvPr/>
        </p:nvPicPr>
        <p:blipFill>
          <a:blip r:embed="rId3"/>
          <a:stretch>
            <a:fillRect/>
          </a:stretch>
        </p:blipFill>
        <p:spPr>
          <a:xfrm>
            <a:off x="1345721" y="875847"/>
            <a:ext cx="9946256" cy="5695777"/>
          </a:xfrm>
          <a:prstGeom prst="rect">
            <a:avLst/>
          </a:prstGeom>
        </p:spPr>
      </p:pic>
    </p:spTree>
    <p:extLst>
      <p:ext uri="{BB962C8B-B14F-4D97-AF65-F5344CB8AC3E}">
        <p14:creationId xmlns:p14="http://schemas.microsoft.com/office/powerpoint/2010/main" val="97391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D3F88A4-50DE-EC2A-06DB-8D0081E07A82}"/>
              </a:ext>
            </a:extLst>
          </p:cNvPr>
          <p:cNvSpPr txBox="1"/>
          <p:nvPr/>
        </p:nvSpPr>
        <p:spPr>
          <a:xfrm>
            <a:off x="1460742" y="1345721"/>
            <a:ext cx="109814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Calibri"/>
                <a:cs typeface="Calibri"/>
              </a:rPr>
              <a:t>&lt;</a:t>
            </a:r>
            <a:r>
              <a:rPr lang="en-US" sz="2000" b="1" dirty="0">
                <a:solidFill>
                  <a:srgbClr val="000080"/>
                </a:solidFill>
                <a:latin typeface="Calibri"/>
                <a:cs typeface="Calibri"/>
              </a:rPr>
              <a:t>bean     </a:t>
            </a:r>
            <a:r>
              <a:rPr lang="en-US" sz="2000" b="1" dirty="0">
                <a:solidFill>
                  <a:srgbClr val="0000FF"/>
                </a:solidFill>
                <a:latin typeface="Calibri"/>
                <a:cs typeface="Calibri"/>
              </a:rPr>
              <a:t>id</a:t>
            </a:r>
            <a:r>
              <a:rPr lang="en-US" sz="2000" b="1" dirty="0">
                <a:solidFill>
                  <a:srgbClr val="008000"/>
                </a:solidFill>
                <a:latin typeface="Calibri"/>
                <a:cs typeface="Calibri"/>
              </a:rPr>
              <a:t>="</a:t>
            </a:r>
            <a:r>
              <a:rPr lang="en-US" sz="2000" b="1" dirty="0" err="1">
                <a:solidFill>
                  <a:srgbClr val="008000"/>
                </a:solidFill>
                <a:latin typeface="Calibri"/>
                <a:cs typeface="Calibri"/>
              </a:rPr>
              <a:t>serverConnection</a:t>
            </a:r>
            <a:r>
              <a:rPr lang="en-US" sz="2000" b="1" dirty="0">
                <a:solidFill>
                  <a:srgbClr val="008000"/>
                </a:solidFill>
                <a:latin typeface="Calibri"/>
                <a:cs typeface="Calibri"/>
              </a:rPr>
              <a:t>" </a:t>
            </a:r>
            <a:r>
              <a:rPr lang="en-US" sz="2000" b="1" dirty="0">
                <a:solidFill>
                  <a:srgbClr val="0000FF"/>
                </a:solidFill>
                <a:latin typeface="Calibri"/>
                <a:cs typeface="Calibri"/>
              </a:rPr>
              <a:t>class</a:t>
            </a:r>
            <a:r>
              <a:rPr lang="en-US" sz="2000" b="1" dirty="0">
                <a:solidFill>
                  <a:srgbClr val="008000"/>
                </a:solidFill>
                <a:latin typeface="Calibri"/>
                <a:cs typeface="Calibri"/>
              </a:rPr>
              <a:t>="</a:t>
            </a:r>
            <a:r>
              <a:rPr lang="en-US" sz="2000" b="1" dirty="0" err="1">
                <a:solidFill>
                  <a:srgbClr val="008000"/>
                </a:solidFill>
                <a:latin typeface="Calibri"/>
                <a:cs typeface="Calibri"/>
              </a:rPr>
              <a:t>pl.bestsoft.snake.rmi.server.RmiServerConnection</a:t>
            </a:r>
            <a:r>
              <a:rPr lang="en-US" sz="2000" b="1" dirty="0">
                <a:solidFill>
                  <a:srgbClr val="008000"/>
                </a:solidFill>
                <a:latin typeface="Calibri"/>
                <a:cs typeface="Calibri"/>
              </a:rPr>
              <a:t>"</a:t>
            </a:r>
            <a:r>
              <a:rPr lang="en-US" sz="2000" dirty="0">
                <a:solidFill>
                  <a:schemeClr val="bg1"/>
                </a:solidFill>
                <a:latin typeface="Calibri"/>
                <a:cs typeface="Calibri"/>
              </a:rPr>
              <a:t>/&gt;</a:t>
            </a:r>
          </a:p>
        </p:txBody>
      </p:sp>
      <p:sp>
        <p:nvSpPr>
          <p:cNvPr id="5" name="ZoneTexte 4">
            <a:extLst>
              <a:ext uri="{FF2B5EF4-FFF2-40B4-BE49-F238E27FC236}">
                <a16:creationId xmlns:a16="http://schemas.microsoft.com/office/drawing/2014/main" id="{D0781996-3452-9334-9D96-F61D73E1E42A}"/>
              </a:ext>
            </a:extLst>
          </p:cNvPr>
          <p:cNvSpPr txBox="1"/>
          <p:nvPr/>
        </p:nvSpPr>
        <p:spPr>
          <a:xfrm>
            <a:off x="2328478" y="1296577"/>
            <a:ext cx="2507542" cy="449944"/>
          </a:xfrm>
          <a:prstGeom prst="rect">
            <a:avLst/>
          </a:prstGeom>
          <a:noFill/>
          <a:ln w="28575">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6" name="ZoneTexte 5">
            <a:extLst>
              <a:ext uri="{FF2B5EF4-FFF2-40B4-BE49-F238E27FC236}">
                <a16:creationId xmlns:a16="http://schemas.microsoft.com/office/drawing/2014/main" id="{EF8EA9B0-F1F6-60F6-4D12-8C0A52894A5C}"/>
              </a:ext>
            </a:extLst>
          </p:cNvPr>
          <p:cNvSpPr txBox="1"/>
          <p:nvPr/>
        </p:nvSpPr>
        <p:spPr>
          <a:xfrm>
            <a:off x="1000664" y="1834551"/>
            <a:ext cx="33182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rgbClr val="000000"/>
                </a:solidFill>
                <a:latin typeface="Calibri"/>
                <a:cs typeface="Segoe UI"/>
              </a:rPr>
              <a:t>Identifiant</a:t>
            </a:r>
            <a:r>
              <a:rPr lang="en-US" sz="1600" dirty="0">
                <a:solidFill>
                  <a:srgbClr val="000000"/>
                </a:solidFill>
                <a:latin typeface="Calibri"/>
                <a:cs typeface="Segoe UI"/>
              </a:rPr>
              <a:t> de Bean  qui </a:t>
            </a:r>
            <a:r>
              <a:rPr lang="en-US" sz="1600" dirty="0" err="1">
                <a:solidFill>
                  <a:srgbClr val="000000"/>
                </a:solidFill>
                <a:latin typeface="Calibri"/>
                <a:cs typeface="Segoe UI"/>
              </a:rPr>
              <a:t>permet</a:t>
            </a:r>
            <a:r>
              <a:rPr lang="en-US" sz="1600" dirty="0">
                <a:solidFill>
                  <a:srgbClr val="000000"/>
                </a:solidFill>
                <a:latin typeface="Calibri"/>
                <a:cs typeface="Segoe UI"/>
              </a:rPr>
              <a:t> </a:t>
            </a:r>
            <a:r>
              <a:rPr lang="en-US" sz="1600" dirty="0" err="1">
                <a:solidFill>
                  <a:srgbClr val="000000"/>
                </a:solidFill>
                <a:latin typeface="Calibri"/>
                <a:cs typeface="Segoe UI"/>
              </a:rPr>
              <a:t>d'y</a:t>
            </a:r>
            <a:r>
              <a:rPr lang="en-US" sz="1600" dirty="0">
                <a:solidFill>
                  <a:srgbClr val="000000"/>
                </a:solidFill>
                <a:latin typeface="Calibri"/>
                <a:cs typeface="Segoe UI"/>
              </a:rPr>
              <a:t> faire </a:t>
            </a:r>
            <a:r>
              <a:rPr lang="en-US" sz="1600" dirty="0" err="1">
                <a:solidFill>
                  <a:srgbClr val="000000"/>
                </a:solidFill>
                <a:latin typeface="Calibri"/>
                <a:cs typeface="Segoe UI"/>
              </a:rPr>
              <a:t>référence</a:t>
            </a:r>
            <a:r>
              <a:rPr lang="en-US" sz="1600" dirty="0">
                <a:solidFill>
                  <a:srgbClr val="000000"/>
                </a:solidFill>
                <a:latin typeface="Calibri"/>
                <a:cs typeface="Segoe UI"/>
              </a:rPr>
              <a:t> </a:t>
            </a:r>
            <a:r>
              <a:rPr lang="en-US" sz="1600" dirty="0" err="1">
                <a:solidFill>
                  <a:srgbClr val="000000"/>
                </a:solidFill>
                <a:latin typeface="Calibri"/>
                <a:cs typeface="Segoe UI"/>
              </a:rPr>
              <a:t>notamment</a:t>
            </a:r>
            <a:r>
              <a:rPr lang="en-US" sz="1600" dirty="0">
                <a:solidFill>
                  <a:srgbClr val="000000"/>
                </a:solidFill>
                <a:latin typeface="Calibri"/>
                <a:cs typeface="Segoe UI"/>
              </a:rPr>
              <a:t> dans les </a:t>
            </a:r>
            <a:r>
              <a:rPr lang="en-US" sz="1600" dirty="0" err="1">
                <a:solidFill>
                  <a:srgbClr val="000000"/>
                </a:solidFill>
                <a:latin typeface="Calibri"/>
                <a:cs typeface="Segoe UI"/>
              </a:rPr>
              <a:t>dépendances</a:t>
            </a:r>
            <a:endParaRPr lang="en-US" sz="1600">
              <a:solidFill>
                <a:srgbClr val="000000"/>
              </a:solidFill>
              <a:latin typeface="Calibri"/>
              <a:cs typeface="Calibri"/>
            </a:endParaRPr>
          </a:p>
        </p:txBody>
      </p:sp>
      <p:sp>
        <p:nvSpPr>
          <p:cNvPr id="7" name="ZoneTexte 6">
            <a:extLst>
              <a:ext uri="{FF2B5EF4-FFF2-40B4-BE49-F238E27FC236}">
                <a16:creationId xmlns:a16="http://schemas.microsoft.com/office/drawing/2014/main" id="{189448AB-4D26-3981-5391-DE40B807A6A9}"/>
              </a:ext>
            </a:extLst>
          </p:cNvPr>
          <p:cNvSpPr txBox="1"/>
          <p:nvPr/>
        </p:nvSpPr>
        <p:spPr>
          <a:xfrm>
            <a:off x="856891" y="3516702"/>
            <a:ext cx="115852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Calibri"/>
                <a:cs typeface="Calibri"/>
              </a:rPr>
              <a:t>&lt;</a:t>
            </a:r>
            <a:r>
              <a:rPr lang="en-US" sz="2400" b="1" dirty="0">
                <a:solidFill>
                  <a:srgbClr val="000080"/>
                </a:solidFill>
                <a:latin typeface="Calibri"/>
                <a:cs typeface="Calibri"/>
              </a:rPr>
              <a:t>property </a:t>
            </a:r>
            <a:r>
              <a:rPr lang="en-US" sz="2400" b="1" dirty="0">
                <a:solidFill>
                  <a:srgbClr val="0000FF"/>
                </a:solidFill>
                <a:latin typeface="Calibri"/>
                <a:cs typeface="Calibri"/>
              </a:rPr>
              <a:t>name</a:t>
            </a:r>
            <a:r>
              <a:rPr lang="en-US" sz="2400" b="1" dirty="0">
                <a:solidFill>
                  <a:srgbClr val="008000"/>
                </a:solidFill>
                <a:latin typeface="Calibri"/>
                <a:cs typeface="Calibri"/>
              </a:rPr>
              <a:t>="</a:t>
            </a:r>
            <a:r>
              <a:rPr lang="en-US" sz="2400" b="1" dirty="0" err="1">
                <a:solidFill>
                  <a:srgbClr val="008000"/>
                </a:solidFill>
                <a:latin typeface="Calibri"/>
                <a:cs typeface="Calibri"/>
              </a:rPr>
              <a:t>serviceName</a:t>
            </a:r>
            <a:r>
              <a:rPr lang="en-US" sz="2400" b="1" dirty="0">
                <a:solidFill>
                  <a:srgbClr val="008000"/>
                </a:solidFill>
                <a:latin typeface="Calibri"/>
                <a:cs typeface="Calibri"/>
              </a:rPr>
              <a:t>" </a:t>
            </a:r>
            <a:r>
              <a:rPr lang="en-US" sz="2400" b="1" dirty="0">
                <a:solidFill>
                  <a:srgbClr val="0000FF"/>
                </a:solidFill>
                <a:latin typeface="Calibri"/>
                <a:cs typeface="Calibri"/>
              </a:rPr>
              <a:t>value</a:t>
            </a:r>
            <a:r>
              <a:rPr lang="en-US" sz="2400" b="1" dirty="0">
                <a:solidFill>
                  <a:srgbClr val="008000"/>
                </a:solidFill>
                <a:latin typeface="Calibri"/>
                <a:cs typeface="Calibri"/>
              </a:rPr>
              <a:t>="${</a:t>
            </a:r>
            <a:r>
              <a:rPr lang="en-US" sz="2400" b="1" dirty="0" err="1">
                <a:solidFill>
                  <a:srgbClr val="008000"/>
                </a:solidFill>
                <a:latin typeface="Calibri"/>
                <a:cs typeface="Calibri"/>
              </a:rPr>
              <a:t>rmi.server.serviceName</a:t>
            </a:r>
            <a:r>
              <a:rPr lang="en-US" sz="2400" b="1" dirty="0">
                <a:solidFill>
                  <a:srgbClr val="008000"/>
                </a:solidFill>
                <a:latin typeface="Calibri"/>
                <a:cs typeface="Calibri"/>
              </a:rPr>
              <a:t>}"</a:t>
            </a:r>
            <a:r>
              <a:rPr lang="en-US" sz="2400" dirty="0">
                <a:solidFill>
                  <a:schemeClr val="bg1"/>
                </a:solidFill>
                <a:latin typeface="Calibri"/>
                <a:cs typeface="Calibri"/>
              </a:rPr>
              <a:t>/&gt;</a:t>
            </a:r>
          </a:p>
        </p:txBody>
      </p:sp>
      <p:sp>
        <p:nvSpPr>
          <p:cNvPr id="8" name="ZoneTexte 7">
            <a:extLst>
              <a:ext uri="{FF2B5EF4-FFF2-40B4-BE49-F238E27FC236}">
                <a16:creationId xmlns:a16="http://schemas.microsoft.com/office/drawing/2014/main" id="{7C9D696F-9C49-F55B-E586-B62FF054609D}"/>
              </a:ext>
            </a:extLst>
          </p:cNvPr>
          <p:cNvSpPr txBox="1"/>
          <p:nvPr/>
        </p:nvSpPr>
        <p:spPr>
          <a:xfrm>
            <a:off x="2216727" y="3515590"/>
            <a:ext cx="2805545" cy="381000"/>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9" name="ZoneTexte 8">
            <a:extLst>
              <a:ext uri="{FF2B5EF4-FFF2-40B4-BE49-F238E27FC236}">
                <a16:creationId xmlns:a16="http://schemas.microsoft.com/office/drawing/2014/main" id="{84F5C5ED-71C2-C4DC-D873-7B237D93EEBD}"/>
              </a:ext>
            </a:extLst>
          </p:cNvPr>
          <p:cNvSpPr txBox="1"/>
          <p:nvPr/>
        </p:nvSpPr>
        <p:spPr>
          <a:xfrm>
            <a:off x="2409645" y="40342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ea typeface="+mn-lt"/>
                <a:cs typeface="+mn-lt"/>
              </a:rPr>
              <a:t>Nom du bean</a:t>
            </a:r>
            <a:endParaRPr lang="fr-FR" dirty="0">
              <a:solidFill>
                <a:srgbClr val="000000"/>
              </a:solidFill>
            </a:endParaRPr>
          </a:p>
        </p:txBody>
      </p:sp>
      <p:sp>
        <p:nvSpPr>
          <p:cNvPr id="10" name="ZoneTexte 9">
            <a:extLst>
              <a:ext uri="{FF2B5EF4-FFF2-40B4-BE49-F238E27FC236}">
                <a16:creationId xmlns:a16="http://schemas.microsoft.com/office/drawing/2014/main" id="{CFB2CE21-BDD0-0B08-0678-F6DB971913E3}"/>
              </a:ext>
            </a:extLst>
          </p:cNvPr>
          <p:cNvSpPr txBox="1"/>
          <p:nvPr/>
        </p:nvSpPr>
        <p:spPr>
          <a:xfrm>
            <a:off x="4945483" y="1128623"/>
            <a:ext cx="6152530" cy="623454"/>
          </a:xfrm>
          <a:prstGeom prst="rect">
            <a:avLst/>
          </a:prstGeom>
          <a:noFill/>
          <a:ln>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1" name="ZoneTexte 10">
            <a:extLst>
              <a:ext uri="{FF2B5EF4-FFF2-40B4-BE49-F238E27FC236}">
                <a16:creationId xmlns:a16="http://schemas.microsoft.com/office/drawing/2014/main" id="{240CC959-6A32-FDC6-FF60-F8A01F2BBEE6}"/>
              </a:ext>
            </a:extLst>
          </p:cNvPr>
          <p:cNvSpPr txBox="1"/>
          <p:nvPr/>
        </p:nvSpPr>
        <p:spPr>
          <a:xfrm>
            <a:off x="4479985" y="1834551"/>
            <a:ext cx="73727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latin typeface="Segoe UI"/>
                <a:cs typeface="Segoe UI"/>
              </a:rPr>
              <a:t>préciser le nom pleinement qualifié de la classe qui sera utilisée pour créer une nouvelle instance de l'objet. Cet attribut est obligatoire si la configuration ne précise aucun autre moyen pour obtenir une instance.</a:t>
            </a:r>
            <a:endParaRPr lang="en-US" sz="1600">
              <a:solidFill>
                <a:srgbClr val="000000"/>
              </a:solidFill>
            </a:endParaRPr>
          </a:p>
        </p:txBody>
      </p:sp>
      <p:sp>
        <p:nvSpPr>
          <p:cNvPr id="14" name="ZoneTexte 13">
            <a:extLst>
              <a:ext uri="{FF2B5EF4-FFF2-40B4-BE49-F238E27FC236}">
                <a16:creationId xmlns:a16="http://schemas.microsoft.com/office/drawing/2014/main" id="{501FDF5D-8F4E-5D28-F7BA-275FFF583008}"/>
              </a:ext>
            </a:extLst>
          </p:cNvPr>
          <p:cNvSpPr txBox="1"/>
          <p:nvPr/>
        </p:nvSpPr>
        <p:spPr>
          <a:xfrm>
            <a:off x="2222739" y="483079"/>
            <a:ext cx="9629953" cy="400110"/>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Le tag &lt;beans&gt; est l'élément racine du fichier de configuration du context Spring.</a:t>
            </a:r>
            <a:endParaRPr lang="en-US" sz="2000">
              <a:solidFill>
                <a:srgbClr val="000000"/>
              </a:solidFill>
            </a:endParaRPr>
          </a:p>
        </p:txBody>
      </p:sp>
      <p:sp>
        <p:nvSpPr>
          <p:cNvPr id="15" name="ZoneTexte 14">
            <a:extLst>
              <a:ext uri="{FF2B5EF4-FFF2-40B4-BE49-F238E27FC236}">
                <a16:creationId xmlns:a16="http://schemas.microsoft.com/office/drawing/2014/main" id="{5024E2BB-224B-CEC4-0799-B32BFC9FBFB5}"/>
              </a:ext>
            </a:extLst>
          </p:cNvPr>
          <p:cNvSpPr txBox="1"/>
          <p:nvPr/>
        </p:nvSpPr>
        <p:spPr>
          <a:xfrm>
            <a:off x="554966" y="2725947"/>
            <a:ext cx="11297728"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Segoe UI"/>
                <a:cs typeface="Segoe UI"/>
              </a:rPr>
              <a:t>Le tag &lt;property&gt; permet d'utiliser l'injection par setter pour fournir une valeur à une propriété. Cette valeur peut être une référence sur un autre bean géré par le conteneur.</a:t>
            </a:r>
            <a:endParaRPr lang="en-US">
              <a:solidFill>
                <a:srgbClr val="000000"/>
              </a:solidFill>
            </a:endParaRPr>
          </a:p>
        </p:txBody>
      </p:sp>
      <p:sp>
        <p:nvSpPr>
          <p:cNvPr id="16" name="ZoneTexte 15">
            <a:extLst>
              <a:ext uri="{FF2B5EF4-FFF2-40B4-BE49-F238E27FC236}">
                <a16:creationId xmlns:a16="http://schemas.microsoft.com/office/drawing/2014/main" id="{368C5CF7-C264-626A-DED4-64D47015EBC3}"/>
              </a:ext>
            </a:extLst>
          </p:cNvPr>
          <p:cNvSpPr txBox="1"/>
          <p:nvPr/>
        </p:nvSpPr>
        <p:spPr>
          <a:xfrm>
            <a:off x="396815" y="5357004"/>
            <a:ext cx="9845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Calibri"/>
                <a:cs typeface="Calibri"/>
              </a:rPr>
              <a:t>&lt;</a:t>
            </a:r>
            <a:r>
              <a:rPr lang="en-US" sz="2400" b="1" dirty="0" err="1">
                <a:solidFill>
                  <a:srgbClr val="660E7A"/>
                </a:solidFill>
                <a:latin typeface="Calibri"/>
                <a:cs typeface="Calibri"/>
              </a:rPr>
              <a:t>context</a:t>
            </a:r>
            <a:r>
              <a:rPr lang="en-US" sz="2400" b="1" dirty="0" err="1">
                <a:solidFill>
                  <a:srgbClr val="000080"/>
                </a:solidFill>
                <a:latin typeface="Calibri"/>
                <a:cs typeface="Calibri"/>
              </a:rPr>
              <a:t>:property-placeholder</a:t>
            </a:r>
            <a:r>
              <a:rPr lang="en-US" sz="2400" b="1" dirty="0">
                <a:solidFill>
                  <a:srgbClr val="000080"/>
                </a:solidFill>
                <a:latin typeface="Calibri"/>
                <a:cs typeface="Calibri"/>
              </a:rPr>
              <a:t> </a:t>
            </a:r>
            <a:r>
              <a:rPr lang="en-US" sz="2400" b="1" dirty="0">
                <a:solidFill>
                  <a:srgbClr val="0000FF"/>
                </a:solidFill>
                <a:latin typeface="Calibri"/>
                <a:cs typeface="Calibri"/>
              </a:rPr>
              <a:t>location</a:t>
            </a:r>
            <a:r>
              <a:rPr lang="en-US" sz="2400" b="1" dirty="0">
                <a:solidFill>
                  <a:srgbClr val="008000"/>
                </a:solidFill>
                <a:latin typeface="Calibri"/>
                <a:cs typeface="Calibri"/>
              </a:rPr>
              <a:t>="</a:t>
            </a:r>
            <a:r>
              <a:rPr lang="en-US" sz="2400" b="1" dirty="0" err="1">
                <a:solidFill>
                  <a:srgbClr val="008000"/>
                </a:solidFill>
                <a:latin typeface="Calibri"/>
                <a:cs typeface="Calibri"/>
              </a:rPr>
              <a:t>messages.properties</a:t>
            </a:r>
            <a:r>
              <a:rPr lang="en-US" sz="2400" b="1" dirty="0">
                <a:solidFill>
                  <a:srgbClr val="008000"/>
                </a:solidFill>
                <a:latin typeface="Calibri"/>
                <a:cs typeface="Calibri"/>
              </a:rPr>
              <a:t>"</a:t>
            </a:r>
            <a:r>
              <a:rPr lang="en-US" sz="2400" dirty="0">
                <a:solidFill>
                  <a:schemeClr val="bg1"/>
                </a:solidFill>
                <a:latin typeface="Calibri"/>
                <a:cs typeface="Calibri"/>
              </a:rPr>
              <a:t>/&gt;</a:t>
            </a:r>
          </a:p>
        </p:txBody>
      </p:sp>
      <p:sp>
        <p:nvSpPr>
          <p:cNvPr id="17" name="ZoneTexte 16">
            <a:extLst>
              <a:ext uri="{FF2B5EF4-FFF2-40B4-BE49-F238E27FC236}">
                <a16:creationId xmlns:a16="http://schemas.microsoft.com/office/drawing/2014/main" id="{69385FA3-33F7-1592-EB46-006C9A471C94}"/>
              </a:ext>
            </a:extLst>
          </p:cNvPr>
          <p:cNvSpPr txBox="1"/>
          <p:nvPr/>
        </p:nvSpPr>
        <p:spPr>
          <a:xfrm>
            <a:off x="396815" y="4537495"/>
            <a:ext cx="11053312"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Segoe UI"/>
                <a:cs typeface="Segoe UI"/>
              </a:rPr>
              <a:t>Ce tag </a:t>
            </a:r>
            <a:r>
              <a:rPr lang="en-US" dirty="0">
                <a:solidFill>
                  <a:schemeClr val="bg1"/>
                </a:solidFill>
                <a:latin typeface="Segoe UI"/>
                <a:ea typeface="+mn-lt"/>
                <a:cs typeface="Segoe UI"/>
              </a:rPr>
              <a:t>&lt;</a:t>
            </a:r>
            <a:r>
              <a:rPr lang="en-US" dirty="0" err="1">
                <a:solidFill>
                  <a:schemeClr val="bg1"/>
                </a:solidFill>
                <a:latin typeface="Segoe UI"/>
                <a:ea typeface="+mn-lt"/>
                <a:cs typeface="Segoe UI"/>
              </a:rPr>
              <a:t>context:property-placeholder</a:t>
            </a:r>
            <a:r>
              <a:rPr lang="en-US" dirty="0">
                <a:solidFill>
                  <a:schemeClr val="bg1"/>
                </a:solidFill>
                <a:latin typeface="Segoe UI"/>
                <a:ea typeface="+mn-lt"/>
                <a:cs typeface="Segoe UI"/>
              </a:rPr>
              <a:t>&gt;</a:t>
            </a:r>
            <a:r>
              <a:rPr lang="en-US" b="1" dirty="0">
                <a:solidFill>
                  <a:srgbClr val="000080"/>
                </a:solidFill>
                <a:ea typeface="+mn-lt"/>
                <a:cs typeface="+mn-lt"/>
              </a:rPr>
              <a:t> </a:t>
            </a:r>
            <a:r>
              <a:rPr lang="en-US" dirty="0" err="1">
                <a:solidFill>
                  <a:srgbClr val="000000"/>
                </a:solidFill>
                <a:latin typeface="Segoe UI"/>
                <a:cs typeface="Segoe UI"/>
              </a:rPr>
              <a:t>permet</a:t>
            </a:r>
            <a:r>
              <a:rPr lang="en-US" dirty="0">
                <a:solidFill>
                  <a:srgbClr val="000000"/>
                </a:solidFill>
                <a:latin typeface="Segoe UI"/>
                <a:cs typeface="Segoe UI"/>
              </a:rPr>
              <a:t> de </a:t>
            </a:r>
            <a:r>
              <a:rPr lang="en-US" dirty="0" err="1">
                <a:solidFill>
                  <a:srgbClr val="000000"/>
                </a:solidFill>
                <a:latin typeface="Segoe UI"/>
                <a:cs typeface="Segoe UI"/>
              </a:rPr>
              <a:t>définir</a:t>
            </a:r>
            <a:r>
              <a:rPr lang="en-US" dirty="0">
                <a:solidFill>
                  <a:srgbClr val="000000"/>
                </a:solidFill>
                <a:latin typeface="Segoe UI"/>
                <a:cs typeface="Segoe UI"/>
              </a:rPr>
              <a:t> un </a:t>
            </a:r>
            <a:r>
              <a:rPr lang="en-US" dirty="0" err="1">
                <a:solidFill>
                  <a:srgbClr val="000000"/>
                </a:solidFill>
                <a:latin typeface="Segoe UI"/>
                <a:cs typeface="Segoe UI"/>
              </a:rPr>
              <a:t>objet</a:t>
            </a:r>
            <a:r>
              <a:rPr lang="en-US" dirty="0">
                <a:solidFill>
                  <a:srgbClr val="000000"/>
                </a:solidFill>
                <a:latin typeface="Segoe UI"/>
                <a:cs typeface="Segoe UI"/>
              </a:rPr>
              <a:t> de type </a:t>
            </a:r>
            <a:r>
              <a:rPr lang="en-US" dirty="0" err="1">
                <a:solidFill>
                  <a:srgbClr val="000000"/>
                </a:solidFill>
                <a:latin typeface="Segoe UI"/>
                <a:cs typeface="Segoe UI"/>
              </a:rPr>
              <a:t>PropertyPlaceHolderConfigurer</a:t>
            </a:r>
            <a:r>
              <a:rPr lang="en-US" dirty="0">
                <a:solidFill>
                  <a:srgbClr val="000000"/>
                </a:solidFill>
                <a:latin typeface="Segoe UI"/>
                <a:cs typeface="Segoe UI"/>
              </a:rPr>
              <a:t>. Pour </a:t>
            </a:r>
            <a:r>
              <a:rPr lang="en-US" dirty="0" err="1">
                <a:solidFill>
                  <a:srgbClr val="000000"/>
                </a:solidFill>
                <a:latin typeface="Segoe UI"/>
                <a:cs typeface="Segoe UI"/>
              </a:rPr>
              <a:t>une</a:t>
            </a:r>
            <a:r>
              <a:rPr lang="en-US" dirty="0">
                <a:solidFill>
                  <a:srgbClr val="000000"/>
                </a:solidFill>
                <a:latin typeface="Segoe UI"/>
                <a:cs typeface="Segoe UI"/>
              </a:rPr>
              <a:t> configuration </a:t>
            </a:r>
            <a:r>
              <a:rPr lang="en-US" dirty="0" err="1">
                <a:solidFill>
                  <a:srgbClr val="000000"/>
                </a:solidFill>
                <a:latin typeface="Segoe UI"/>
                <a:cs typeface="Segoe UI"/>
              </a:rPr>
              <a:t>précise</a:t>
            </a:r>
            <a:r>
              <a:rPr lang="en-US" dirty="0">
                <a:solidFill>
                  <a:srgbClr val="000000"/>
                </a:solidFill>
                <a:latin typeface="Segoe UI"/>
                <a:cs typeface="Segoe UI"/>
              </a:rPr>
              <a:t> de </a:t>
            </a:r>
            <a:r>
              <a:rPr lang="en-US" dirty="0" err="1">
                <a:solidFill>
                  <a:srgbClr val="000000"/>
                </a:solidFill>
                <a:latin typeface="Segoe UI"/>
                <a:cs typeface="Segoe UI"/>
              </a:rPr>
              <a:t>cet</a:t>
            </a:r>
            <a:r>
              <a:rPr lang="en-US" dirty="0">
                <a:solidFill>
                  <a:srgbClr val="000000"/>
                </a:solidFill>
                <a:latin typeface="Segoe UI"/>
                <a:cs typeface="Segoe UI"/>
              </a:rPr>
              <a:t> </a:t>
            </a:r>
            <a:r>
              <a:rPr lang="en-US" dirty="0" err="1">
                <a:solidFill>
                  <a:srgbClr val="000000"/>
                </a:solidFill>
                <a:latin typeface="Segoe UI"/>
                <a:cs typeface="Segoe UI"/>
              </a:rPr>
              <a:t>objet</a:t>
            </a:r>
            <a:r>
              <a:rPr lang="en-US" dirty="0">
                <a:solidFill>
                  <a:srgbClr val="000000"/>
                </a:solidFill>
                <a:latin typeface="Segoe UI"/>
                <a:cs typeface="Segoe UI"/>
              </a:rPr>
              <a:t>, il faut </a:t>
            </a:r>
            <a:r>
              <a:rPr lang="en-US" dirty="0" err="1">
                <a:solidFill>
                  <a:srgbClr val="000000"/>
                </a:solidFill>
                <a:latin typeface="Segoe UI"/>
                <a:cs typeface="Segoe UI"/>
              </a:rPr>
              <a:t>définir</a:t>
            </a:r>
            <a:r>
              <a:rPr lang="en-US" dirty="0">
                <a:solidFill>
                  <a:srgbClr val="000000"/>
                </a:solidFill>
                <a:latin typeface="Segoe UI"/>
                <a:cs typeface="Segoe UI"/>
              </a:rPr>
              <a:t> </a:t>
            </a:r>
            <a:r>
              <a:rPr lang="en-US" dirty="0" err="1">
                <a:solidFill>
                  <a:srgbClr val="000000"/>
                </a:solidFill>
                <a:latin typeface="Segoe UI"/>
                <a:cs typeface="Segoe UI"/>
              </a:rPr>
              <a:t>sa</a:t>
            </a:r>
            <a:r>
              <a:rPr lang="en-US" dirty="0">
                <a:solidFill>
                  <a:srgbClr val="000000"/>
                </a:solidFill>
                <a:latin typeface="Segoe UI"/>
                <a:cs typeface="Segoe UI"/>
              </a:rPr>
              <a:t> propre instance </a:t>
            </a:r>
            <a:r>
              <a:rPr lang="en-US" dirty="0" err="1">
                <a:solidFill>
                  <a:srgbClr val="000000"/>
                </a:solidFill>
                <a:latin typeface="Segoe UI"/>
                <a:cs typeface="Segoe UI"/>
              </a:rPr>
              <a:t>explicitement</a:t>
            </a:r>
            <a:r>
              <a:rPr lang="en-US" dirty="0">
                <a:solidFill>
                  <a:srgbClr val="000000"/>
                </a:solidFill>
                <a:latin typeface="Segoe UI"/>
                <a:cs typeface="Segoe UI"/>
              </a:rPr>
              <a:t>.</a:t>
            </a:r>
            <a:endParaRPr lang="en-US" dirty="0">
              <a:solidFill>
                <a:srgbClr val="000000"/>
              </a:solidFill>
            </a:endParaRPr>
          </a:p>
        </p:txBody>
      </p:sp>
    </p:spTree>
    <p:extLst>
      <p:ext uri="{BB962C8B-B14F-4D97-AF65-F5344CB8AC3E}">
        <p14:creationId xmlns:p14="http://schemas.microsoft.com/office/powerpoint/2010/main" val="4193840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7736F-075D-6BA2-8334-5E8EFA67BD37}"/>
              </a:ext>
            </a:extLst>
          </p:cNvPr>
          <p:cNvSpPr>
            <a:spLocks noGrp="1"/>
          </p:cNvSpPr>
          <p:nvPr>
            <p:ph type="title"/>
          </p:nvPr>
        </p:nvSpPr>
        <p:spPr>
          <a:xfrm>
            <a:off x="237226" y="4927351"/>
            <a:ext cx="9905999" cy="1360898"/>
          </a:xfrm>
        </p:spPr>
        <p:txBody>
          <a:bodyPr/>
          <a:lstStyle/>
          <a:p>
            <a:r>
              <a:rPr lang="fr-FR" dirty="0" err="1"/>
              <a:t>Messages.properties</a:t>
            </a:r>
            <a:r>
              <a:rPr lang="fr-FR" dirty="0"/>
              <a:t> ;</a:t>
            </a:r>
          </a:p>
        </p:txBody>
      </p:sp>
      <p:pic>
        <p:nvPicPr>
          <p:cNvPr id="4" name="Image 4" descr="Une image contenant texte&#10;&#10;Description générée automatiquement">
            <a:extLst>
              <a:ext uri="{FF2B5EF4-FFF2-40B4-BE49-F238E27FC236}">
                <a16:creationId xmlns:a16="http://schemas.microsoft.com/office/drawing/2014/main" id="{AA9C4594-E814-44EF-C022-CD33D891A6F0}"/>
              </a:ext>
            </a:extLst>
          </p:cNvPr>
          <p:cNvPicPr>
            <a:picLocks noGrp="1" noChangeAspect="1"/>
          </p:cNvPicPr>
          <p:nvPr>
            <p:ph idx="1"/>
          </p:nvPr>
        </p:nvPicPr>
        <p:blipFill>
          <a:blip r:embed="rId2"/>
          <a:stretch>
            <a:fillRect/>
          </a:stretch>
        </p:blipFill>
        <p:spPr>
          <a:xfrm>
            <a:off x="5268315" y="477347"/>
            <a:ext cx="6399896" cy="5436174"/>
          </a:xfrm>
        </p:spPr>
      </p:pic>
    </p:spTree>
    <p:extLst>
      <p:ext uri="{BB962C8B-B14F-4D97-AF65-F5344CB8AC3E}">
        <p14:creationId xmlns:p14="http://schemas.microsoft.com/office/powerpoint/2010/main" val="277501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5" name="Straight Connector 34">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6BF1DCD9-4684-4B84-AD73-6652C8BA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BDB5B3-C369-6B85-BDB3-5D7F9990CCBE}"/>
              </a:ext>
            </a:extLst>
          </p:cNvPr>
          <p:cNvPicPr>
            <a:picLocks noChangeAspect="1"/>
          </p:cNvPicPr>
          <p:nvPr/>
        </p:nvPicPr>
        <p:blipFill rotWithShape="1">
          <a:blip r:embed="rId2"/>
          <a:srcRect t="7414" b="2278"/>
          <a:stretch/>
        </p:blipFill>
        <p:spPr>
          <a:xfrm>
            <a:off x="-1" y="10"/>
            <a:ext cx="12192002" cy="6857989"/>
          </a:xfrm>
          <a:prstGeom prst="rect">
            <a:avLst/>
          </a:prstGeom>
        </p:spPr>
      </p:pic>
      <p:sp>
        <p:nvSpPr>
          <p:cNvPr id="39" name="Freeform: Shape 38">
            <a:extLst>
              <a:ext uri="{FF2B5EF4-FFF2-40B4-BE49-F238E27FC236}">
                <a16:creationId xmlns:a16="http://schemas.microsoft.com/office/drawing/2014/main" id="{4BE6A732-8124-4A59-8EC9-BF4A1648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26538" y="-2233466"/>
            <a:ext cx="6858000" cy="11324929"/>
          </a:xfrm>
          <a:custGeom>
            <a:avLst/>
            <a:gdLst>
              <a:gd name="connsiteX0" fmla="*/ 0 w 6858000"/>
              <a:gd name="connsiteY0" fmla="*/ 9303227 h 11262142"/>
              <a:gd name="connsiteX1" fmla="*/ 0 w 6858000"/>
              <a:gd name="connsiteY1" fmla="*/ 6495555 h 11262142"/>
              <a:gd name="connsiteX2" fmla="*/ 1 w 6858000"/>
              <a:gd name="connsiteY2" fmla="*/ 6495555 h 11262142"/>
              <a:gd name="connsiteX3" fmla="*/ 1 w 6858000"/>
              <a:gd name="connsiteY3" fmla="*/ 0 h 11262142"/>
              <a:gd name="connsiteX4" fmla="*/ 6858000 w 6858000"/>
              <a:gd name="connsiteY4" fmla="*/ 6015407 h 11262142"/>
              <a:gd name="connsiteX5" fmla="*/ 6858000 w 6858000"/>
              <a:gd name="connsiteY5" fmla="*/ 8999698 h 11262142"/>
              <a:gd name="connsiteX6" fmla="*/ 6858000 w 6858000"/>
              <a:gd name="connsiteY6" fmla="*/ 11262142 h 11262142"/>
              <a:gd name="connsiteX7" fmla="*/ 1 w 6858000"/>
              <a:gd name="connsiteY7" fmla="*/ 11262142 h 11262142"/>
              <a:gd name="connsiteX8" fmla="*/ 1 w 6858000"/>
              <a:gd name="connsiteY8" fmla="*/ 9303227 h 1126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1262142">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D0B3798E-B69B-44A6-AD8F-8AB60D4BE44F}"/>
              </a:ext>
            </a:extLst>
          </p:cNvPr>
          <p:cNvSpPr>
            <a:spLocks noGrp="1"/>
          </p:cNvSpPr>
          <p:nvPr>
            <p:ph type="title"/>
          </p:nvPr>
        </p:nvSpPr>
        <p:spPr>
          <a:xfrm>
            <a:off x="1160890" y="1061686"/>
            <a:ext cx="8266139" cy="3793336"/>
          </a:xfrm>
        </p:spPr>
        <p:txBody>
          <a:bodyPr vert="horz" lIns="91440" tIns="45720" rIns="91440" bIns="45720" rtlCol="0" anchor="t">
            <a:normAutofit/>
          </a:bodyPr>
          <a:lstStyle/>
          <a:p>
            <a:r>
              <a:rPr lang="en-US" sz="4100" cap="all" spc="300" dirty="0" err="1">
                <a:latin typeface="Consolas"/>
              </a:rPr>
              <a:t>IRmiServerConnection</a:t>
            </a:r>
            <a:endParaRPr lang="fr-FR" dirty="0" err="1"/>
          </a:p>
        </p:txBody>
      </p:sp>
      <p:cxnSp>
        <p:nvCxnSpPr>
          <p:cNvPr id="41" name="Straight Connector 40">
            <a:extLst>
              <a:ext uri="{FF2B5EF4-FFF2-40B4-BE49-F238E27FC236}">
                <a16:creationId xmlns:a16="http://schemas.microsoft.com/office/drawing/2014/main" id="{EFDAA6A4-1F42-460B-A500-921EEB4BC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Image 5" descr="Une image contenant texte&#10;&#10;Description générée automatiquement">
            <a:extLst>
              <a:ext uri="{FF2B5EF4-FFF2-40B4-BE49-F238E27FC236}">
                <a16:creationId xmlns:a16="http://schemas.microsoft.com/office/drawing/2014/main" id="{0274B01D-8936-3DCB-778D-8F5F3097546E}"/>
              </a:ext>
            </a:extLst>
          </p:cNvPr>
          <p:cNvPicPr>
            <a:picLocks noChangeAspect="1"/>
          </p:cNvPicPr>
          <p:nvPr/>
        </p:nvPicPr>
        <p:blipFill>
          <a:blip r:embed="rId3"/>
          <a:stretch>
            <a:fillRect/>
          </a:stretch>
        </p:blipFill>
        <p:spPr>
          <a:xfrm>
            <a:off x="544977" y="1932117"/>
            <a:ext cx="7473350" cy="1513217"/>
          </a:xfrm>
          <a:prstGeom prst="rect">
            <a:avLst/>
          </a:prstGeom>
        </p:spPr>
      </p:pic>
      <p:pic>
        <p:nvPicPr>
          <p:cNvPr id="7" name="Picture 6">
            <a:extLst>
              <a:ext uri="{FF2B5EF4-FFF2-40B4-BE49-F238E27FC236}">
                <a16:creationId xmlns:a16="http://schemas.microsoft.com/office/drawing/2014/main" id="{79935046-5F19-8DC2-389D-78484E6EA21C}"/>
              </a:ext>
            </a:extLst>
          </p:cNvPr>
          <p:cNvPicPr>
            <a:picLocks noChangeAspect="1"/>
          </p:cNvPicPr>
          <p:nvPr/>
        </p:nvPicPr>
        <p:blipFill>
          <a:blip r:embed="rId4"/>
          <a:stretch>
            <a:fillRect/>
          </a:stretch>
        </p:blipFill>
        <p:spPr>
          <a:xfrm>
            <a:off x="3424262" y="4209916"/>
            <a:ext cx="7417693" cy="1864270"/>
          </a:xfrm>
          <a:prstGeom prst="rect">
            <a:avLst/>
          </a:prstGeom>
        </p:spPr>
      </p:pic>
      <p:sp>
        <p:nvSpPr>
          <p:cNvPr id="8" name="TextBox 7">
            <a:extLst>
              <a:ext uri="{FF2B5EF4-FFF2-40B4-BE49-F238E27FC236}">
                <a16:creationId xmlns:a16="http://schemas.microsoft.com/office/drawing/2014/main" id="{EDD9F80E-65BD-9DD4-EC78-EBC585EAA066}"/>
              </a:ext>
            </a:extLst>
          </p:cNvPr>
          <p:cNvSpPr txBox="1"/>
          <p:nvPr/>
        </p:nvSpPr>
        <p:spPr>
          <a:xfrm>
            <a:off x="3408313" y="3617715"/>
            <a:ext cx="3078212" cy="369332"/>
          </a:xfrm>
          <a:prstGeom prst="rect">
            <a:avLst/>
          </a:prstGeom>
          <a:noFill/>
        </p:spPr>
        <p:txBody>
          <a:bodyPr wrap="square" rtlCol="0">
            <a:spAutoFit/>
          </a:bodyPr>
          <a:lstStyle/>
          <a:p>
            <a:r>
              <a:rPr lang="fr-FR" dirty="0"/>
              <a:t>Ou avec l’autre façon </a:t>
            </a:r>
          </a:p>
        </p:txBody>
      </p:sp>
    </p:spTree>
    <p:extLst>
      <p:ext uri="{BB962C8B-B14F-4D97-AF65-F5344CB8AC3E}">
        <p14:creationId xmlns:p14="http://schemas.microsoft.com/office/powerpoint/2010/main" val="353864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Rouages d’une machine">
            <a:extLst>
              <a:ext uri="{FF2B5EF4-FFF2-40B4-BE49-F238E27FC236}">
                <a16:creationId xmlns:a16="http://schemas.microsoft.com/office/drawing/2014/main" id="{663B64B9-7052-58CF-1878-34CDDD4F8496}"/>
              </a:ext>
            </a:extLst>
          </p:cNvPr>
          <p:cNvPicPr>
            <a:picLocks noChangeAspect="1"/>
          </p:cNvPicPr>
          <p:nvPr/>
        </p:nvPicPr>
        <p:blipFill rotWithShape="1">
          <a:blip r:embed="rId2">
            <a:alphaModFix/>
          </a:blip>
          <a:srcRect l="3315" r="8087" b="-1"/>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30" name="Freeform: Shape 29">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C4DCD4F0-AB5D-0F8D-A947-79F6D8268B2B}"/>
              </a:ext>
            </a:extLst>
          </p:cNvPr>
          <p:cNvSpPr>
            <a:spLocks noGrp="1"/>
          </p:cNvSpPr>
          <p:nvPr>
            <p:ph type="title"/>
          </p:nvPr>
        </p:nvSpPr>
        <p:spPr>
          <a:xfrm>
            <a:off x="294737" y="556884"/>
            <a:ext cx="4130189" cy="1958340"/>
          </a:xfrm>
        </p:spPr>
        <p:txBody>
          <a:bodyPr vert="horz" lIns="91440" tIns="45720" rIns="91440" bIns="45720" rtlCol="0" anchor="t">
            <a:normAutofit/>
          </a:bodyPr>
          <a:lstStyle/>
          <a:p>
            <a:r>
              <a:rPr lang="en-US" sz="2800" kern="1200" cap="all" spc="300">
                <a:solidFill>
                  <a:srgbClr val="FFFFFF"/>
                </a:solidFill>
                <a:latin typeface="+mj-lt"/>
                <a:ea typeface="+mj-ea"/>
                <a:cs typeface="+mj-cs"/>
              </a:rPr>
              <a:t>fichiers de configuration :</a:t>
            </a:r>
          </a:p>
        </p:txBody>
      </p:sp>
      <p:sp>
        <p:nvSpPr>
          <p:cNvPr id="4" name="ZoneTexte 3">
            <a:extLst>
              <a:ext uri="{FF2B5EF4-FFF2-40B4-BE49-F238E27FC236}">
                <a16:creationId xmlns:a16="http://schemas.microsoft.com/office/drawing/2014/main" id="{89469675-FE22-F975-1D0D-D8C65D0E961F}"/>
              </a:ext>
            </a:extLst>
          </p:cNvPr>
          <p:cNvSpPr txBox="1"/>
          <p:nvPr/>
        </p:nvSpPr>
        <p:spPr>
          <a:xfrm>
            <a:off x="7557982" y="1539998"/>
            <a:ext cx="4411169" cy="23203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120000"/>
              </a:lnSpc>
              <a:spcAft>
                <a:spcPts val="600"/>
              </a:spcAft>
            </a:pPr>
            <a:r>
              <a:rPr lang="en-US" dirty="0">
                <a:latin typeface="Calibri"/>
                <a:cs typeface="Calibri"/>
              </a:rPr>
              <a:t>Ce </a:t>
            </a:r>
            <a:r>
              <a:rPr lang="en-US" dirty="0" err="1">
                <a:latin typeface="Calibri"/>
                <a:cs typeface="Calibri"/>
              </a:rPr>
              <a:t>fichier</a:t>
            </a:r>
            <a:r>
              <a:rPr lang="en-US" dirty="0">
                <a:latin typeface="Calibri"/>
                <a:cs typeface="Calibri"/>
              </a:rPr>
              <a:t> </a:t>
            </a:r>
            <a:r>
              <a:rPr lang="en-US" dirty="0" err="1">
                <a:latin typeface="Calibri"/>
                <a:cs typeface="Calibri"/>
              </a:rPr>
              <a:t>est</a:t>
            </a:r>
            <a:r>
              <a:rPr lang="en-US" dirty="0">
                <a:latin typeface="Calibri"/>
                <a:cs typeface="Calibri"/>
              </a:rPr>
              <a:t> un document au format XML </a:t>
            </a:r>
            <a:r>
              <a:rPr lang="en-US" dirty="0" err="1">
                <a:latin typeface="Calibri"/>
                <a:cs typeface="Calibri"/>
              </a:rPr>
              <a:t>dont</a:t>
            </a:r>
            <a:r>
              <a:rPr lang="en-US" dirty="0">
                <a:latin typeface="Calibri"/>
                <a:cs typeface="Calibri"/>
              </a:rPr>
              <a:t> le tag </a:t>
            </a:r>
            <a:r>
              <a:rPr lang="en-US" dirty="0" err="1">
                <a:latin typeface="Calibri"/>
                <a:cs typeface="Calibri"/>
              </a:rPr>
              <a:t>racine</a:t>
            </a:r>
            <a:r>
              <a:rPr lang="en-US" dirty="0">
                <a:latin typeface="Calibri"/>
                <a:cs typeface="Calibri"/>
              </a:rPr>
              <a:t> </a:t>
            </a:r>
            <a:r>
              <a:rPr lang="en-US" dirty="0" err="1">
                <a:latin typeface="Calibri"/>
                <a:cs typeface="Calibri"/>
              </a:rPr>
              <a:t>est</a:t>
            </a:r>
            <a:r>
              <a:rPr lang="en-US" dirty="0">
                <a:latin typeface="Calibri"/>
                <a:cs typeface="Calibri"/>
              </a:rPr>
              <a:t> le tag &lt;beans&gt; et qui </a:t>
            </a:r>
            <a:r>
              <a:rPr lang="en-US" dirty="0" err="1">
                <a:latin typeface="Calibri"/>
                <a:cs typeface="Calibri"/>
              </a:rPr>
              <a:t>respecte</a:t>
            </a:r>
            <a:r>
              <a:rPr lang="en-US" dirty="0">
                <a:latin typeface="Calibri"/>
                <a:cs typeface="Calibri"/>
              </a:rPr>
              <a:t> un </a:t>
            </a:r>
            <a:r>
              <a:rPr lang="en-US" dirty="0" err="1">
                <a:latin typeface="Calibri"/>
                <a:cs typeface="Calibri"/>
              </a:rPr>
              <a:t>schéma</a:t>
            </a:r>
            <a:r>
              <a:rPr lang="en-US" dirty="0">
                <a:latin typeface="Calibri"/>
                <a:cs typeface="Calibri"/>
              </a:rPr>
              <a:t> </a:t>
            </a:r>
            <a:r>
              <a:rPr lang="en-US" dirty="0" err="1">
                <a:latin typeface="Calibri"/>
                <a:cs typeface="Calibri"/>
              </a:rPr>
              <a:t>fourni</a:t>
            </a:r>
            <a:r>
              <a:rPr lang="en-US" dirty="0">
                <a:latin typeface="Calibri"/>
                <a:cs typeface="Calibri"/>
              </a:rPr>
              <a:t> par Spring.</a:t>
            </a:r>
          </a:p>
          <a:p>
            <a:pPr>
              <a:lnSpc>
                <a:spcPct val="120000"/>
              </a:lnSpc>
              <a:spcAft>
                <a:spcPts val="600"/>
              </a:spcAft>
            </a:pPr>
            <a:r>
              <a:rPr lang="en-US" dirty="0">
                <a:latin typeface="Calibri"/>
                <a:cs typeface="Calibri"/>
              </a:rPr>
              <a:t>Chaque </a:t>
            </a:r>
            <a:r>
              <a:rPr lang="en-US" dirty="0" err="1">
                <a:latin typeface="Calibri"/>
                <a:cs typeface="Calibri"/>
              </a:rPr>
              <a:t>objet</a:t>
            </a:r>
            <a:r>
              <a:rPr lang="en-US" dirty="0">
                <a:latin typeface="Calibri"/>
                <a:cs typeface="Calibri"/>
              </a:rPr>
              <a:t> </a:t>
            </a:r>
            <a:r>
              <a:rPr lang="en-US" dirty="0" err="1">
                <a:latin typeface="Calibri"/>
                <a:cs typeface="Calibri"/>
              </a:rPr>
              <a:t>géré</a:t>
            </a:r>
            <a:r>
              <a:rPr lang="en-US" dirty="0">
                <a:latin typeface="Calibri"/>
                <a:cs typeface="Calibri"/>
              </a:rPr>
              <a:t> par le </a:t>
            </a:r>
            <a:r>
              <a:rPr lang="en-US" dirty="0" err="1">
                <a:latin typeface="Calibri"/>
                <a:cs typeface="Calibri"/>
              </a:rPr>
              <a:t>conteneur</a:t>
            </a:r>
            <a:r>
              <a:rPr lang="en-US" dirty="0">
                <a:latin typeface="Calibri"/>
                <a:cs typeface="Calibri"/>
              </a:rPr>
              <a:t> </a:t>
            </a:r>
            <a:r>
              <a:rPr lang="en-US" dirty="0" err="1">
                <a:latin typeface="Calibri"/>
                <a:cs typeface="Calibri"/>
              </a:rPr>
              <a:t>est</a:t>
            </a:r>
            <a:r>
              <a:rPr lang="en-US" dirty="0">
                <a:latin typeface="Calibri"/>
                <a:cs typeface="Calibri"/>
              </a:rPr>
              <a:t> </a:t>
            </a:r>
            <a:r>
              <a:rPr lang="en-US" dirty="0" err="1">
                <a:latin typeface="Calibri"/>
                <a:cs typeface="Calibri"/>
              </a:rPr>
              <a:t>défini</a:t>
            </a:r>
            <a:r>
              <a:rPr lang="en-US" dirty="0">
                <a:latin typeface="Calibri"/>
                <a:cs typeface="Calibri"/>
              </a:rPr>
              <a:t> dans un tag </a:t>
            </a:r>
            <a:r>
              <a:rPr lang="en-US" dirty="0" err="1">
                <a:latin typeface="Calibri"/>
                <a:cs typeface="Calibri"/>
              </a:rPr>
              <a:t>fils</a:t>
            </a:r>
            <a:r>
              <a:rPr lang="en-US" dirty="0">
                <a:latin typeface="Calibri"/>
                <a:cs typeface="Calibri"/>
              </a:rPr>
              <a:t> &lt;bean&gt;.</a:t>
            </a:r>
          </a:p>
        </p:txBody>
      </p:sp>
      <p:cxnSp>
        <p:nvCxnSpPr>
          <p:cNvPr id="32" name="Straight Connector 31">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DCE99454-646E-FE04-9CCB-87E43CFC8240}"/>
              </a:ext>
            </a:extLst>
          </p:cNvPr>
          <p:cNvSpPr txBox="1"/>
          <p:nvPr/>
        </p:nvSpPr>
        <p:spPr>
          <a:xfrm>
            <a:off x="5818909" y="4606636"/>
            <a:ext cx="44161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dirty="0">
                <a:latin typeface="Calibri"/>
                <a:cs typeface="Calibri"/>
              </a:rPr>
              <a:t>Rmi_client_context.xml</a:t>
            </a:r>
          </a:p>
          <a:p>
            <a:r>
              <a:rPr lang="fr-FR" sz="2400" b="1" dirty="0">
                <a:latin typeface="Calibri"/>
                <a:cs typeface="Calibri"/>
              </a:rPr>
              <a:t>Rmi_server_context.xml</a:t>
            </a:r>
          </a:p>
          <a:p>
            <a:r>
              <a:rPr lang="fr-FR" sz="2400" b="1" dirty="0">
                <a:latin typeface="Calibri"/>
                <a:cs typeface="Calibri"/>
              </a:rPr>
              <a:t>Gui_context.xml</a:t>
            </a:r>
          </a:p>
        </p:txBody>
      </p:sp>
    </p:spTree>
    <p:extLst>
      <p:ext uri="{BB962C8B-B14F-4D97-AF65-F5344CB8AC3E}">
        <p14:creationId xmlns:p14="http://schemas.microsoft.com/office/powerpoint/2010/main" val="63034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4">
            <a:extLst>
              <a:ext uri="{FF2B5EF4-FFF2-40B4-BE49-F238E27FC236}">
                <a16:creationId xmlns:a16="http://schemas.microsoft.com/office/drawing/2014/main" id="{746BB251-3FD2-3138-8EA9-337AE51ED58E}"/>
              </a:ext>
            </a:extLst>
          </p:cNvPr>
          <p:cNvPicPr>
            <a:picLocks noGrp="1" noChangeAspect="1"/>
          </p:cNvPicPr>
          <p:nvPr>
            <p:ph idx="1"/>
          </p:nvPr>
        </p:nvPicPr>
        <p:blipFill>
          <a:blip r:embed="rId2"/>
          <a:stretch>
            <a:fillRect/>
          </a:stretch>
        </p:blipFill>
        <p:spPr>
          <a:xfrm>
            <a:off x="6504520" y="2966361"/>
            <a:ext cx="4972126" cy="3299196"/>
          </a:xfrm>
          <a:prstGeom prst="rect">
            <a:avLst/>
          </a:prstGeom>
        </p:spPr>
      </p:pic>
      <p:sp>
        <p:nvSpPr>
          <p:cNvPr id="5" name="ZoneTexte 4">
            <a:extLst>
              <a:ext uri="{FF2B5EF4-FFF2-40B4-BE49-F238E27FC236}">
                <a16:creationId xmlns:a16="http://schemas.microsoft.com/office/drawing/2014/main" id="{1DCC9A49-F29A-8B40-B26F-58E869E2CB90}"/>
              </a:ext>
            </a:extLst>
          </p:cNvPr>
          <p:cNvSpPr txBox="1"/>
          <p:nvPr/>
        </p:nvSpPr>
        <p:spPr>
          <a:xfrm>
            <a:off x="1058174" y="885645"/>
            <a:ext cx="50435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ClientNetwork</a:t>
            </a:r>
          </a:p>
        </p:txBody>
      </p:sp>
      <p:sp>
        <p:nvSpPr>
          <p:cNvPr id="6" name="ZoneTexte 5">
            <a:extLst>
              <a:ext uri="{FF2B5EF4-FFF2-40B4-BE49-F238E27FC236}">
                <a16:creationId xmlns:a16="http://schemas.microsoft.com/office/drawing/2014/main" id="{89FCCDAB-345A-92AB-CB95-C8ACD6589FDD}"/>
              </a:ext>
            </a:extLst>
          </p:cNvPr>
          <p:cNvSpPr txBox="1"/>
          <p:nvPr/>
        </p:nvSpPr>
        <p:spPr>
          <a:xfrm>
            <a:off x="3042249" y="1820174"/>
            <a:ext cx="297323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solidFill>
                  <a:srgbClr val="FFFFFF"/>
                </a:solidFill>
              </a:rPr>
              <a:t>classe responsable de la communication avec le serveur</a:t>
            </a:r>
            <a:endParaRPr lang="en-US" sz="2000">
              <a:solidFill>
                <a:srgbClr val="FFFFFF"/>
              </a:solidFill>
            </a:endParaRPr>
          </a:p>
        </p:txBody>
      </p:sp>
    </p:spTree>
    <p:extLst>
      <p:ext uri="{BB962C8B-B14F-4D97-AF65-F5344CB8AC3E}">
        <p14:creationId xmlns:p14="http://schemas.microsoft.com/office/powerpoint/2010/main" val="772680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10;&#10;Description générée automatiquement">
            <a:extLst>
              <a:ext uri="{FF2B5EF4-FFF2-40B4-BE49-F238E27FC236}">
                <a16:creationId xmlns:a16="http://schemas.microsoft.com/office/drawing/2014/main" id="{4BA05C4D-9524-890E-BD46-CAA5160CFE4D}"/>
              </a:ext>
            </a:extLst>
          </p:cNvPr>
          <p:cNvPicPr>
            <a:picLocks noGrp="1" noChangeAspect="1"/>
          </p:cNvPicPr>
          <p:nvPr>
            <p:ph idx="1"/>
          </p:nvPr>
        </p:nvPicPr>
        <p:blipFill>
          <a:blip r:embed="rId2"/>
          <a:stretch>
            <a:fillRect/>
          </a:stretch>
        </p:blipFill>
        <p:spPr>
          <a:xfrm>
            <a:off x="179" y="-384"/>
            <a:ext cx="12191640" cy="6190351"/>
          </a:xfrm>
        </p:spPr>
      </p:pic>
    </p:spTree>
    <p:extLst>
      <p:ext uri="{BB962C8B-B14F-4D97-AF65-F5344CB8AC3E}">
        <p14:creationId xmlns:p14="http://schemas.microsoft.com/office/powerpoint/2010/main" val="393570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6">
            <a:extLst>
              <a:ext uri="{FF2B5EF4-FFF2-40B4-BE49-F238E27FC236}">
                <a16:creationId xmlns:a16="http://schemas.microsoft.com/office/drawing/2014/main" id="{C2665705-DDC4-6243-2BA5-4F446A46F105}"/>
              </a:ext>
            </a:extLst>
          </p:cNvPr>
          <p:cNvPicPr>
            <a:picLocks noChangeAspect="1"/>
          </p:cNvPicPr>
          <p:nvPr/>
        </p:nvPicPr>
        <p:blipFill>
          <a:blip r:embed="rId2"/>
          <a:stretch>
            <a:fillRect/>
          </a:stretch>
        </p:blipFill>
        <p:spPr>
          <a:xfrm>
            <a:off x="66136" y="4949"/>
            <a:ext cx="12002218" cy="6776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9446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10;&#10;Description générée automatiquement">
            <a:extLst>
              <a:ext uri="{FF2B5EF4-FFF2-40B4-BE49-F238E27FC236}">
                <a16:creationId xmlns:a16="http://schemas.microsoft.com/office/drawing/2014/main" id="{9C5F0AB0-0C0A-9D45-D4F9-1F551EE960D1}"/>
              </a:ext>
            </a:extLst>
          </p:cNvPr>
          <p:cNvPicPr>
            <a:picLocks noChangeAspect="1"/>
          </p:cNvPicPr>
          <p:nvPr/>
        </p:nvPicPr>
        <p:blipFill>
          <a:blip r:embed="rId2"/>
          <a:stretch>
            <a:fillRect/>
          </a:stretch>
        </p:blipFill>
        <p:spPr>
          <a:xfrm>
            <a:off x="-5752" y="-1721"/>
            <a:ext cx="6941389" cy="3827815"/>
          </a:xfrm>
          <a:prstGeom prst="rect">
            <a:avLst/>
          </a:prstGeom>
          <a:ln>
            <a:solidFill>
              <a:srgbClr val="FFC000"/>
            </a:solidFill>
          </a:ln>
        </p:spPr>
      </p:pic>
      <p:pic>
        <p:nvPicPr>
          <p:cNvPr id="5" name="Image 5" descr="Une image contenant texte&#10;&#10;Description générée automatiquement">
            <a:extLst>
              <a:ext uri="{FF2B5EF4-FFF2-40B4-BE49-F238E27FC236}">
                <a16:creationId xmlns:a16="http://schemas.microsoft.com/office/drawing/2014/main" id="{B24D17FB-FD23-3925-4874-4392B7CF3B0A}"/>
              </a:ext>
            </a:extLst>
          </p:cNvPr>
          <p:cNvPicPr>
            <a:picLocks noChangeAspect="1"/>
          </p:cNvPicPr>
          <p:nvPr/>
        </p:nvPicPr>
        <p:blipFill>
          <a:blip r:embed="rId3"/>
          <a:stretch>
            <a:fillRect/>
          </a:stretch>
        </p:blipFill>
        <p:spPr>
          <a:xfrm>
            <a:off x="3674853" y="2442677"/>
            <a:ext cx="8522897" cy="4416794"/>
          </a:xfrm>
          <a:prstGeom prst="rect">
            <a:avLst/>
          </a:prstGeom>
          <a:ln>
            <a:solidFill>
              <a:srgbClr val="FFC000"/>
            </a:solidFill>
          </a:ln>
        </p:spPr>
      </p:pic>
    </p:spTree>
    <p:extLst>
      <p:ext uri="{BB962C8B-B14F-4D97-AF65-F5344CB8AC3E}">
        <p14:creationId xmlns:p14="http://schemas.microsoft.com/office/powerpoint/2010/main" val="1931139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24">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8" name="Straight Connector 26">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9" name="Rectangle 28">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4">
            <a:extLst>
              <a:ext uri="{FF2B5EF4-FFF2-40B4-BE49-F238E27FC236}">
                <a16:creationId xmlns:a16="http://schemas.microsoft.com/office/drawing/2014/main" id="{30CDA0C9-D8C2-A729-E8B7-88C06095B535}"/>
              </a:ext>
            </a:extLst>
          </p:cNvPr>
          <p:cNvPicPr>
            <a:picLocks noChangeAspect="1"/>
          </p:cNvPicPr>
          <p:nvPr/>
        </p:nvPicPr>
        <p:blipFill rotWithShape="1">
          <a:blip r:embed="rId2"/>
          <a:srcRect l="6527" r="18806" b="-1"/>
          <a:stretch/>
        </p:blipFill>
        <p:spPr>
          <a:xfrm>
            <a:off x="20" y="10"/>
            <a:ext cx="12191979" cy="6857989"/>
          </a:xfrm>
          <a:prstGeom prst="rect">
            <a:avLst/>
          </a:prstGeom>
        </p:spPr>
      </p:pic>
      <p:sp>
        <p:nvSpPr>
          <p:cNvPr id="40" name="Freeform: Shape 30">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32">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BE24ED-7010-4CC5-732E-D2622AB759F4}"/>
              </a:ext>
            </a:extLst>
          </p:cNvPr>
          <p:cNvSpPr>
            <a:spLocks noGrp="1"/>
          </p:cNvSpPr>
          <p:nvPr>
            <p:ph type="title"/>
          </p:nvPr>
        </p:nvSpPr>
        <p:spPr>
          <a:xfrm>
            <a:off x="2477929" y="1181101"/>
            <a:ext cx="7236143" cy="2610914"/>
          </a:xfrm>
        </p:spPr>
        <p:txBody>
          <a:bodyPr vert="horz" lIns="91440" tIns="45720" rIns="91440" bIns="45720" rtlCol="0" anchor="b">
            <a:normAutofit/>
          </a:bodyPr>
          <a:lstStyle/>
          <a:p>
            <a:r>
              <a:rPr lang="en-US" sz="4800" cap="all" spc="300">
                <a:solidFill>
                  <a:srgbClr val="FFFFFF"/>
                </a:solidFill>
              </a:rPr>
              <a:t>conclusion</a:t>
            </a:r>
          </a:p>
        </p:txBody>
      </p:sp>
      <p:sp>
        <p:nvSpPr>
          <p:cNvPr id="35" name="Freeform: Shape 34">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7" name="Straight Connector 36">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7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8F6B-E136-A9D7-262E-998161859A47}"/>
              </a:ext>
            </a:extLst>
          </p:cNvPr>
          <p:cNvSpPr>
            <a:spLocks noGrp="1"/>
          </p:cNvSpPr>
          <p:nvPr>
            <p:ph type="title"/>
          </p:nvPr>
        </p:nvSpPr>
        <p:spPr>
          <a:xfrm>
            <a:off x="629602" y="1536928"/>
            <a:ext cx="11170920" cy="4212771"/>
          </a:xfrm>
        </p:spPr>
        <p:txBody>
          <a:bodyPr>
            <a:normAutofit/>
          </a:bodyPr>
          <a:lstStyle/>
          <a:p>
            <a:pPr algn="l"/>
            <a:r>
              <a:rPr lang="fr-FR" sz="3100" dirty="0"/>
              <a:t>-C'est un jeu très simple mais un peu compliqué si on le fait avec des vraies conditions</a:t>
            </a:r>
            <a:br>
              <a:rPr lang="fr-FR" sz="3600" dirty="0"/>
            </a:br>
            <a:r>
              <a:rPr lang="fr-FR" sz="3600" dirty="0"/>
              <a:t>-Jeu de serpents qui peut être joué seul (en local) ou en groupe (en ligne)</a:t>
            </a:r>
            <a:br>
              <a:rPr lang="fr-FR" sz="3600" dirty="0"/>
            </a:br>
            <a:endParaRPr lang="fr-FR" sz="3600" dirty="0">
              <a:solidFill>
                <a:srgbClr val="FFC000"/>
              </a:solidFill>
              <a:latin typeface="Agency FB" panose="020B0503020202020204" pitchFamily="34" charset="0"/>
            </a:endParaRPr>
          </a:p>
        </p:txBody>
      </p:sp>
    </p:spTree>
    <p:extLst>
      <p:ext uri="{BB962C8B-B14F-4D97-AF65-F5344CB8AC3E}">
        <p14:creationId xmlns:p14="http://schemas.microsoft.com/office/powerpoint/2010/main" val="37607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0" name="Straight Connector 69">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2" name="Rectangle 71">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AB09475E-26E1-006B-F747-44A3E7EF4065}"/>
              </a:ext>
            </a:extLst>
          </p:cNvPr>
          <p:cNvSpPr>
            <a:spLocks noGrp="1"/>
          </p:cNvSpPr>
          <p:nvPr>
            <p:ph type="title"/>
          </p:nvPr>
        </p:nvSpPr>
        <p:spPr>
          <a:xfrm>
            <a:off x="1756756" y="906189"/>
            <a:ext cx="8689571" cy="1001886"/>
          </a:xfrm>
        </p:spPr>
        <p:txBody>
          <a:bodyPr vert="horz" lIns="91440" tIns="45720" rIns="91440" bIns="45720" rtlCol="0" anchor="b">
            <a:normAutofit/>
          </a:bodyPr>
          <a:lstStyle/>
          <a:p>
            <a:pPr algn="ctr">
              <a:lnSpc>
                <a:spcPct val="100000"/>
              </a:lnSpc>
            </a:pPr>
            <a:r>
              <a:rPr lang="en-US" sz="4000" kern="1200">
                <a:solidFill>
                  <a:schemeClr val="tx1"/>
                </a:solidFill>
                <a:latin typeface="+mj-lt"/>
                <a:ea typeface="+mj-ea"/>
                <a:cs typeface="+mj-cs"/>
              </a:rPr>
              <a:t>Spring</a:t>
            </a:r>
          </a:p>
        </p:txBody>
      </p:sp>
      <p:cxnSp>
        <p:nvCxnSpPr>
          <p:cNvPr id="74" name="Straight Connector 73">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Espace réservé du texte 2">
            <a:extLst>
              <a:ext uri="{FF2B5EF4-FFF2-40B4-BE49-F238E27FC236}">
                <a16:creationId xmlns:a16="http://schemas.microsoft.com/office/drawing/2014/main" id="{2EB93186-D822-EB8E-5E8F-70186A93402F}"/>
              </a:ext>
            </a:extLst>
          </p:cNvPr>
          <p:cNvGraphicFramePr/>
          <p:nvPr>
            <p:extLst>
              <p:ext uri="{D42A27DB-BD31-4B8C-83A1-F6EECF244321}">
                <p14:modId xmlns:p14="http://schemas.microsoft.com/office/powerpoint/2010/main" val="3127915160"/>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972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1EC2D54-D3B9-A96F-A435-65D705078B5A}"/>
              </a:ext>
            </a:extLst>
          </p:cNvPr>
          <p:cNvSpPr>
            <a:spLocks noGrp="1"/>
          </p:cNvSpPr>
          <p:nvPr>
            <p:ph type="body" sz="half" idx="2"/>
          </p:nvPr>
        </p:nvSpPr>
        <p:spPr>
          <a:xfrm>
            <a:off x="323491" y="3873261"/>
            <a:ext cx="3716574" cy="2484557"/>
          </a:xfrm>
        </p:spPr>
        <p:txBody>
          <a:bodyPr vert="horz" lIns="91440" tIns="45720" rIns="91440" bIns="45720" rtlCol="0" anchor="t">
            <a:normAutofit/>
          </a:bodyPr>
          <a:lstStyle/>
          <a:p>
            <a:r>
              <a:rPr lang="fr-FR" sz="2000" i="0" dirty="0">
                <a:latin typeface="Calibri"/>
                <a:ea typeface="+mn-lt"/>
                <a:cs typeface="+mn-lt"/>
              </a:rPr>
              <a:t>est un principe abstrait qui définit un motif de conception dans lequel le flux de contrôle d'un système est inversé par rapport à un développement procédural.</a:t>
            </a:r>
            <a:endParaRPr lang="fr-FR" sz="2000">
              <a:latin typeface="Calibri"/>
              <a:cs typeface="Calibri"/>
            </a:endParaRPr>
          </a:p>
        </p:txBody>
      </p:sp>
      <p:pic>
        <p:nvPicPr>
          <p:cNvPr id="2" name="Image 5">
            <a:extLst>
              <a:ext uri="{FF2B5EF4-FFF2-40B4-BE49-F238E27FC236}">
                <a16:creationId xmlns:a16="http://schemas.microsoft.com/office/drawing/2014/main" id="{8063473A-A44C-4B92-1347-DAD0761344B6}"/>
              </a:ext>
            </a:extLst>
          </p:cNvPr>
          <p:cNvPicPr>
            <a:picLocks noChangeAspect="1"/>
          </p:cNvPicPr>
          <p:nvPr/>
        </p:nvPicPr>
        <p:blipFill>
          <a:blip r:embed="rId2"/>
          <a:stretch>
            <a:fillRect/>
          </a:stretch>
        </p:blipFill>
        <p:spPr>
          <a:xfrm>
            <a:off x="4249948" y="253162"/>
            <a:ext cx="7358331" cy="6020997"/>
          </a:xfrm>
          <a:prstGeom prst="rect">
            <a:avLst/>
          </a:prstGeom>
          <a:ln w="12700">
            <a:solidFill>
              <a:srgbClr val="FFC000"/>
            </a:solidFill>
          </a:ln>
          <a:effectLst>
            <a:outerShdw blurRad="292100" dist="139700" dir="2700000" algn="tl" rotWithShape="0">
              <a:srgbClr val="333333">
                <a:alpha val="65000"/>
              </a:srgbClr>
            </a:outerShdw>
          </a:effectLst>
        </p:spPr>
      </p:pic>
      <p:sp>
        <p:nvSpPr>
          <p:cNvPr id="6" name="Titre 5">
            <a:extLst>
              <a:ext uri="{FF2B5EF4-FFF2-40B4-BE49-F238E27FC236}">
                <a16:creationId xmlns:a16="http://schemas.microsoft.com/office/drawing/2014/main" id="{4B347D5F-B3F6-8678-F8A6-93C69EC6641E}"/>
              </a:ext>
            </a:extLst>
          </p:cNvPr>
          <p:cNvSpPr>
            <a:spLocks noGrp="1"/>
          </p:cNvSpPr>
          <p:nvPr>
            <p:ph type="title"/>
          </p:nvPr>
        </p:nvSpPr>
        <p:spPr>
          <a:xfrm>
            <a:off x="323491" y="1370163"/>
            <a:ext cx="3932236" cy="1959428"/>
          </a:xfrm>
        </p:spPr>
        <p:txBody>
          <a:bodyPr>
            <a:normAutofit/>
          </a:bodyPr>
          <a:lstStyle/>
          <a:p>
            <a:r>
              <a:rPr lang="fr-FR" sz="4000" dirty="0"/>
              <a:t>IOC</a:t>
            </a:r>
          </a:p>
        </p:txBody>
      </p:sp>
      <p:cxnSp>
        <p:nvCxnSpPr>
          <p:cNvPr id="7" name="Connecteur droit avec flèche 6">
            <a:extLst>
              <a:ext uri="{FF2B5EF4-FFF2-40B4-BE49-F238E27FC236}">
                <a16:creationId xmlns:a16="http://schemas.microsoft.com/office/drawing/2014/main" id="{2F9267D4-364B-C03D-8568-D25CD1173140}"/>
              </a:ext>
            </a:extLst>
          </p:cNvPr>
          <p:cNvCxnSpPr/>
          <p:nvPr/>
        </p:nvCxnSpPr>
        <p:spPr>
          <a:xfrm>
            <a:off x="319178" y="3676290"/>
            <a:ext cx="3493697" cy="14377"/>
          </a:xfrm>
          <a:prstGeom prst="straightConnector1">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17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37FD100-AD6C-4FB9-B662-CC1C2F000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6497" y="1526602"/>
            <a:ext cx="4667254" cy="5330310"/>
          </a:xfrm>
          <a:custGeom>
            <a:avLst/>
            <a:gdLst>
              <a:gd name="connsiteX0" fmla="*/ 4667254 w 4667254"/>
              <a:gd name="connsiteY0" fmla="*/ 0 h 5325271"/>
              <a:gd name="connsiteX1" fmla="*/ 4667254 w 4667254"/>
              <a:gd name="connsiteY1" fmla="*/ 2543639 h 5325271"/>
              <a:gd name="connsiteX2" fmla="*/ 2229334 w 4667254"/>
              <a:gd name="connsiteY2" fmla="*/ 5325271 h 5325271"/>
              <a:gd name="connsiteX3" fmla="*/ 0 w 4667254"/>
              <a:gd name="connsiteY3" fmla="*/ 5325271 h 5325271"/>
            </a:gdLst>
            <a:ahLst/>
            <a:cxnLst>
              <a:cxn ang="0">
                <a:pos x="connsiteX0" y="connsiteY0"/>
              </a:cxn>
              <a:cxn ang="0">
                <a:pos x="connsiteX1" y="connsiteY1"/>
              </a:cxn>
              <a:cxn ang="0">
                <a:pos x="connsiteX2" y="connsiteY2"/>
              </a:cxn>
              <a:cxn ang="0">
                <a:pos x="connsiteX3" y="connsiteY3"/>
              </a:cxn>
            </a:cxnLst>
            <a:rect l="l" t="t" r="r" b="b"/>
            <a:pathLst>
              <a:path w="4667254" h="5325271">
                <a:moveTo>
                  <a:pt x="4667254" y="0"/>
                </a:moveTo>
                <a:lnTo>
                  <a:pt x="4667254" y="2543639"/>
                </a:lnTo>
                <a:lnTo>
                  <a:pt x="2229334" y="5325271"/>
                </a:lnTo>
                <a:lnTo>
                  <a:pt x="0" y="5325271"/>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8CACFBEC-F600-55F3-14B2-3CEB04A81EC5}"/>
              </a:ext>
            </a:extLst>
          </p:cNvPr>
          <p:cNvSpPr>
            <a:spLocks noGrp="1"/>
          </p:cNvSpPr>
          <p:nvPr>
            <p:ph type="title"/>
          </p:nvPr>
        </p:nvSpPr>
        <p:spPr>
          <a:xfrm>
            <a:off x="1143000" y="872937"/>
            <a:ext cx="8862060" cy="1360898"/>
          </a:xfrm>
        </p:spPr>
        <p:txBody>
          <a:bodyPr vert="horz" lIns="91440" tIns="45720" rIns="91440" bIns="45720" rtlCol="0" anchor="ctr">
            <a:normAutofit/>
          </a:bodyPr>
          <a:lstStyle/>
          <a:p>
            <a:pPr>
              <a:lnSpc>
                <a:spcPct val="100000"/>
              </a:lnSpc>
            </a:pPr>
            <a:r>
              <a:rPr lang="en-US" sz="4000" kern="1200">
                <a:solidFill>
                  <a:schemeClr val="tx1"/>
                </a:solidFill>
                <a:latin typeface="+mj-lt"/>
                <a:ea typeface="+mj-ea"/>
                <a:cs typeface="+mj-cs"/>
              </a:rPr>
              <a:t>programmation orientée aspects (AOP)</a:t>
            </a:r>
          </a:p>
        </p:txBody>
      </p:sp>
      <p:sp>
        <p:nvSpPr>
          <p:cNvPr id="3" name="Espace réservé du texte 2">
            <a:extLst>
              <a:ext uri="{FF2B5EF4-FFF2-40B4-BE49-F238E27FC236}">
                <a16:creationId xmlns:a16="http://schemas.microsoft.com/office/drawing/2014/main" id="{9CA6A2DB-CEE4-8BB5-2F99-BAC0EC3BD54B}"/>
              </a:ext>
            </a:extLst>
          </p:cNvPr>
          <p:cNvSpPr>
            <a:spLocks noGrp="1"/>
          </p:cNvSpPr>
          <p:nvPr>
            <p:ph type="body" sz="half" idx="2"/>
          </p:nvPr>
        </p:nvSpPr>
        <p:spPr>
          <a:xfrm>
            <a:off x="1142999" y="2720218"/>
            <a:ext cx="6267811" cy="3524486"/>
          </a:xfrm>
        </p:spPr>
        <p:txBody>
          <a:bodyPr vert="horz" lIns="91440" tIns="45720" rIns="91440" bIns="45720" rtlCol="0" anchor="t">
            <a:normAutofit/>
          </a:bodyPr>
          <a:lstStyle/>
          <a:p>
            <a:r>
              <a:rPr lang="en-US" sz="2000" i="0" dirty="0" err="1">
                <a:latin typeface="Calibri"/>
                <a:cs typeface="Calibri"/>
              </a:rPr>
              <a:t>utilisée</a:t>
            </a:r>
            <a:r>
              <a:rPr lang="en-US" sz="2000" i="0" dirty="0">
                <a:latin typeface="Calibri"/>
                <a:cs typeface="Calibri"/>
              </a:rPr>
              <a:t> par Spring pour </a:t>
            </a:r>
            <a:r>
              <a:rPr lang="en-US" sz="2000" i="0" dirty="0" err="1">
                <a:latin typeface="Calibri"/>
                <a:cs typeface="Calibri"/>
              </a:rPr>
              <a:t>fournir</a:t>
            </a:r>
            <a:r>
              <a:rPr lang="en-US" sz="2000" i="0" dirty="0">
                <a:latin typeface="Calibri"/>
                <a:cs typeface="Calibri"/>
              </a:rPr>
              <a:t> des </a:t>
            </a:r>
            <a:r>
              <a:rPr lang="en-US" sz="2000" i="0" dirty="0" err="1">
                <a:latin typeface="Calibri"/>
                <a:cs typeface="Calibri"/>
              </a:rPr>
              <a:t>fonctionnalités</a:t>
            </a:r>
            <a:r>
              <a:rPr lang="en-US" sz="2000" i="0" dirty="0">
                <a:latin typeface="Calibri"/>
                <a:cs typeface="Calibri"/>
              </a:rPr>
              <a:t> transverses (par </a:t>
            </a:r>
            <a:r>
              <a:rPr lang="en-US" sz="2000" i="0" dirty="0" err="1">
                <a:latin typeface="Calibri"/>
                <a:cs typeface="Calibri"/>
              </a:rPr>
              <a:t>exemple</a:t>
            </a:r>
            <a:r>
              <a:rPr lang="en-US" sz="2000" i="0" dirty="0">
                <a:latin typeface="Calibri"/>
                <a:cs typeface="Calibri"/>
              </a:rPr>
              <a:t> la gestion des transactions) </a:t>
            </a:r>
            <a:r>
              <a:rPr lang="en-US" sz="2000" i="0" dirty="0" err="1">
                <a:latin typeface="Calibri"/>
                <a:cs typeface="Calibri"/>
              </a:rPr>
              <a:t>ou</a:t>
            </a:r>
            <a:r>
              <a:rPr lang="en-US" sz="2000" i="0" dirty="0">
                <a:latin typeface="Calibri"/>
                <a:cs typeface="Calibri"/>
              </a:rPr>
              <a:t> </a:t>
            </a:r>
            <a:r>
              <a:rPr lang="en-US" sz="2000" i="0" dirty="0" err="1">
                <a:latin typeface="Calibri"/>
                <a:cs typeface="Calibri"/>
              </a:rPr>
              <a:t>spécifiques</a:t>
            </a:r>
            <a:r>
              <a:rPr lang="en-US" sz="2000" i="0" dirty="0">
                <a:latin typeface="Calibri"/>
                <a:cs typeface="Calibri"/>
              </a:rPr>
              <a:t> (par </a:t>
            </a:r>
            <a:r>
              <a:rPr lang="en-US" sz="2000" i="0" dirty="0" err="1">
                <a:latin typeface="Calibri"/>
                <a:cs typeface="Calibri"/>
              </a:rPr>
              <a:t>exemple</a:t>
            </a:r>
            <a:r>
              <a:rPr lang="en-US" sz="2000" i="0" dirty="0">
                <a:latin typeface="Calibri"/>
                <a:cs typeface="Calibri"/>
              </a:rPr>
              <a:t> </a:t>
            </a:r>
            <a:r>
              <a:rPr lang="en-US" sz="2000" i="0" dirty="0" err="1">
                <a:latin typeface="Calibri"/>
                <a:cs typeface="Calibri"/>
              </a:rPr>
              <a:t>l'injection</a:t>
            </a:r>
            <a:r>
              <a:rPr lang="en-US" sz="2000" i="0" dirty="0">
                <a:latin typeface="Calibri"/>
                <a:cs typeface="Calibri"/>
              </a:rPr>
              <a:t> de </a:t>
            </a:r>
            <a:r>
              <a:rPr lang="en-US" sz="2000" i="0" dirty="0" err="1">
                <a:latin typeface="Calibri"/>
                <a:cs typeface="Calibri"/>
              </a:rPr>
              <a:t>dépendances</a:t>
            </a:r>
            <a:r>
              <a:rPr lang="en-US" sz="2000" i="0" dirty="0">
                <a:latin typeface="Calibri"/>
                <a:cs typeface="Calibri"/>
              </a:rPr>
              <a:t> dans un bean non </a:t>
            </a:r>
            <a:r>
              <a:rPr lang="en-US" sz="2000" i="0" dirty="0" err="1">
                <a:latin typeface="Calibri"/>
                <a:cs typeface="Calibri"/>
              </a:rPr>
              <a:t>géré</a:t>
            </a:r>
            <a:r>
              <a:rPr lang="en-US" sz="2000" i="0" dirty="0">
                <a:latin typeface="Calibri"/>
                <a:cs typeface="Calibri"/>
              </a:rPr>
              <a:t> par Spring) de manières </a:t>
            </a:r>
            <a:r>
              <a:rPr lang="en-US" sz="2000" i="0" dirty="0" err="1">
                <a:latin typeface="Calibri"/>
                <a:cs typeface="Calibri"/>
              </a:rPr>
              <a:t>déclaratives</a:t>
            </a:r>
            <a:r>
              <a:rPr lang="en-US" sz="2000" i="0" dirty="0">
                <a:latin typeface="Calibri"/>
                <a:cs typeface="Calibri"/>
              </a:rPr>
              <a:t> dans la configuration XML </a:t>
            </a:r>
            <a:r>
              <a:rPr lang="en-US" sz="2000" i="0" dirty="0" err="1">
                <a:latin typeface="Calibri"/>
                <a:cs typeface="Calibri"/>
              </a:rPr>
              <a:t>ou</a:t>
            </a:r>
            <a:r>
              <a:rPr lang="en-US" sz="2000" i="0" dirty="0">
                <a:latin typeface="Calibri"/>
                <a:cs typeface="Calibri"/>
              </a:rPr>
              <a:t> </a:t>
            </a:r>
            <a:r>
              <a:rPr lang="en-US" sz="2000" i="0" dirty="0" err="1">
                <a:latin typeface="Calibri"/>
                <a:cs typeface="Calibri"/>
              </a:rPr>
              <a:t>grâce</a:t>
            </a:r>
            <a:r>
              <a:rPr lang="en-US" sz="2000" i="0" dirty="0">
                <a:latin typeface="Calibri"/>
                <a:cs typeface="Calibri"/>
              </a:rPr>
              <a:t> à des annotations.</a:t>
            </a:r>
            <a:endParaRPr lang="en-US" sz="2000" dirty="0">
              <a:latin typeface="Calibri"/>
              <a:cs typeface="Calibri"/>
            </a:endParaRPr>
          </a:p>
        </p:txBody>
      </p:sp>
      <p:cxnSp>
        <p:nvCxnSpPr>
          <p:cNvPr id="19" name="Straight Connector 18">
            <a:extLst>
              <a:ext uri="{FF2B5EF4-FFF2-40B4-BE49-F238E27FC236}">
                <a16:creationId xmlns:a16="http://schemas.microsoft.com/office/drawing/2014/main" id="{D0249902-6C42-4139-A46F-ADF022B8C1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414BB861-AA66-0AB7-EBA3-E9F4FA49A02B}"/>
              </a:ext>
            </a:extLst>
          </p:cNvPr>
          <p:cNvCxnSpPr/>
          <p:nvPr/>
        </p:nvCxnSpPr>
        <p:spPr>
          <a:xfrm>
            <a:off x="865518" y="2425460"/>
            <a:ext cx="8640791" cy="0"/>
          </a:xfrm>
          <a:prstGeom prst="straightConnector1">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248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287D5B-5BCD-EFE5-8308-37AC67C8044F}"/>
              </a:ext>
            </a:extLst>
          </p:cNvPr>
          <p:cNvSpPr>
            <a:spLocks noGrp="1"/>
          </p:cNvSpPr>
          <p:nvPr>
            <p:ph type="title"/>
          </p:nvPr>
        </p:nvSpPr>
        <p:spPr/>
        <p:txBody>
          <a:bodyPr/>
          <a:lstStyle/>
          <a:p>
            <a:r>
              <a:rPr lang="fr-FR" dirty="0"/>
              <a:t>Projet Maven </a:t>
            </a:r>
          </a:p>
        </p:txBody>
      </p:sp>
      <p:sp>
        <p:nvSpPr>
          <p:cNvPr id="3" name="Espace réservé du contenu 2">
            <a:extLst>
              <a:ext uri="{FF2B5EF4-FFF2-40B4-BE49-F238E27FC236}">
                <a16:creationId xmlns:a16="http://schemas.microsoft.com/office/drawing/2014/main" id="{8DB60EA2-DBD9-2765-889E-394AA04E54B2}"/>
              </a:ext>
            </a:extLst>
          </p:cNvPr>
          <p:cNvSpPr>
            <a:spLocks noGrp="1"/>
          </p:cNvSpPr>
          <p:nvPr>
            <p:ph idx="1"/>
          </p:nvPr>
        </p:nvSpPr>
        <p:spPr/>
        <p:txBody>
          <a:bodyPr vert="horz" lIns="91440" tIns="45720" rIns="91440" bIns="45720" rtlCol="0" anchor="t">
            <a:normAutofit/>
          </a:bodyPr>
          <a:lstStyle/>
          <a:p>
            <a:r>
              <a:rPr lang="fr-FR" dirty="0">
                <a:ea typeface="+mn-lt"/>
                <a:cs typeface="+mn-lt"/>
              </a:rPr>
              <a:t>un outil de construction de projets (</a:t>
            </a:r>
            <a:r>
              <a:rPr lang="fr-FR" dirty="0" err="1">
                <a:ea typeface="+mn-lt"/>
                <a:cs typeface="+mn-lt"/>
              </a:rPr>
              <a:t>build</a:t>
            </a:r>
            <a:r>
              <a:rPr lang="fr-FR" dirty="0">
                <a:ea typeface="+mn-lt"/>
                <a:cs typeface="+mn-lt"/>
              </a:rPr>
              <a:t>) open source développé par la fondation Apache, initialement pour les besoins du projet Jakarta Turbine. Il permet de faciliter et d'automatiser certaines tâches de la gestion d'un projet Java.</a:t>
            </a:r>
          </a:p>
          <a:p>
            <a:r>
              <a:rPr lang="fr-FR" dirty="0">
                <a:ea typeface="+mn-lt"/>
                <a:cs typeface="+mn-lt"/>
              </a:rPr>
              <a:t>Permet :</a:t>
            </a:r>
          </a:p>
          <a:p>
            <a:pPr algn="just">
              <a:buFont typeface="Wingdings" panose="020B0604020202020204" pitchFamily="34" charset="0"/>
              <a:buChar char="ü"/>
            </a:pPr>
            <a:r>
              <a:rPr lang="fr-FR" dirty="0">
                <a:ea typeface="+mn-lt"/>
                <a:cs typeface="+mn-lt"/>
              </a:rPr>
              <a:t>d'automatiser certaines tâches : compilation, tests unitaires et déploiement des applications qui composent le projet</a:t>
            </a:r>
            <a:endParaRPr lang="fr-FR" dirty="0"/>
          </a:p>
          <a:p>
            <a:pPr algn="just">
              <a:buFont typeface="Wingdings" panose="020B0604020202020204" pitchFamily="34" charset="0"/>
              <a:buChar char="ü"/>
            </a:pPr>
            <a:r>
              <a:rPr lang="fr-FR" dirty="0">
                <a:ea typeface="+mn-lt"/>
                <a:cs typeface="+mn-lt"/>
              </a:rPr>
              <a:t>de gérer des dépendances vis-à-vis des bibliothèques nécessaires au projet</a:t>
            </a:r>
            <a:endParaRPr lang="fr-FR" dirty="0"/>
          </a:p>
          <a:p>
            <a:pPr algn="just">
              <a:buFont typeface="Wingdings" panose="020B0604020202020204" pitchFamily="34" charset="0"/>
              <a:buChar char="ü"/>
            </a:pPr>
            <a:r>
              <a:rPr lang="fr-FR" dirty="0">
                <a:ea typeface="+mn-lt"/>
                <a:cs typeface="+mn-lt"/>
              </a:rPr>
              <a:t>de générer des documentations concernant le projet</a:t>
            </a:r>
            <a:endParaRPr lang="fr-FR" dirty="0"/>
          </a:p>
          <a:p>
            <a:endParaRPr lang="fr-FR" dirty="0"/>
          </a:p>
        </p:txBody>
      </p:sp>
    </p:spTree>
    <p:extLst>
      <p:ext uri="{BB962C8B-B14F-4D97-AF65-F5344CB8AC3E}">
        <p14:creationId xmlns:p14="http://schemas.microsoft.com/office/powerpoint/2010/main" val="2243188808"/>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104</TotalTime>
  <Words>1688</Words>
  <Application>Microsoft Office PowerPoint</Application>
  <PresentationFormat>Widescreen</PresentationFormat>
  <Paragraphs>179</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Agency FB</vt:lpstr>
      <vt:lpstr>Arial</vt:lpstr>
      <vt:lpstr>Calibri</vt:lpstr>
      <vt:lpstr>Consolas</vt:lpstr>
      <vt:lpstr>Segoe UI</vt:lpstr>
      <vt:lpstr>Walbaum Display</vt:lpstr>
      <vt:lpstr>Wingdings</vt:lpstr>
      <vt:lpstr>RegattaVTI</vt:lpstr>
      <vt:lpstr>SNAKE GAME</vt:lpstr>
      <vt:lpstr>Plan</vt:lpstr>
      <vt:lpstr>introduction</vt:lpstr>
      <vt:lpstr>Swing</vt:lpstr>
      <vt:lpstr>PowerPoint Presentation</vt:lpstr>
      <vt:lpstr>Spring</vt:lpstr>
      <vt:lpstr>IOC</vt:lpstr>
      <vt:lpstr>programmation orientée aspects (AOP)</vt:lpstr>
      <vt:lpstr>Projet Maven </vt:lpstr>
      <vt:lpstr>Jeu de serpents</vt:lpstr>
      <vt:lpstr>Principe du jeu</vt:lpstr>
      <vt:lpstr>Stratégie à suivre</vt:lpstr>
      <vt:lpstr>PowerPoint Presentation</vt:lpstr>
      <vt:lpstr>Les classes de jeu</vt:lpstr>
      <vt:lpstr>PowerPoint Presentation</vt:lpstr>
      <vt:lpstr>Les classes du jeu</vt:lpstr>
      <vt:lpstr>PowerPoint Presentation</vt:lpstr>
      <vt:lpstr>View</vt:lpstr>
      <vt:lpstr>ChooseGameTypeWindow</vt:lpstr>
      <vt:lpstr>NumberOfClientsFrame</vt:lpstr>
      <vt:lpstr>GetIPNumberWindow</vt:lpstr>
      <vt:lpstr>BoardPanel</vt:lpstr>
      <vt:lpstr> GameFrame</vt:lpstr>
      <vt:lpstr>BodyDirection</vt:lpstr>
      <vt:lpstr>des informations sur un ensemble de clés</vt:lpstr>
      <vt:lpstr>PowerPoint Presentation</vt:lpstr>
      <vt:lpstr>PowerPoint Presentation</vt:lpstr>
      <vt:lpstr>PowerPoint Presentation</vt:lpstr>
      <vt:lpstr>PowerPoint Presentation</vt:lpstr>
      <vt:lpstr>Connection avec le serveur</vt:lpstr>
      <vt:lpstr>Stratégie:  architecture client-serveur-controler</vt:lpstr>
      <vt:lpstr>PowerPoint Presentation</vt:lpstr>
      <vt:lpstr>inclure cette dépendance dans mon projet maven </vt:lpstr>
      <vt:lpstr>NumberOfClientsFrame</vt:lpstr>
      <vt:lpstr>PowerPoint Presentation</vt:lpstr>
      <vt:lpstr>PowerPoint Presentation</vt:lpstr>
      <vt:lpstr>PowerPoint Presentation</vt:lpstr>
      <vt:lpstr>RmiServerConnection</vt:lpstr>
      <vt:lpstr>Rmi_server_context.xml</vt:lpstr>
      <vt:lpstr>Cette classe est l’équivalence d’une autre classe comme ceci avec supprimer  #rmi_server_context,xml# </vt:lpstr>
      <vt:lpstr>RmiClientConnection</vt:lpstr>
      <vt:lpstr>Cette classe est l’équivalence d’une autre classe comme ceci avec supprimer  #rmi_client_context,xml# </vt:lpstr>
      <vt:lpstr>Rmi_client_context.xml</vt:lpstr>
      <vt:lpstr>PowerPoint Presentation</vt:lpstr>
      <vt:lpstr>Messages.properties ;</vt:lpstr>
      <vt:lpstr>IRmiServerConnection</vt:lpstr>
      <vt:lpstr>fichiers de configuration :</vt:lpstr>
      <vt:lpstr>PowerPoint Presentation</vt:lpstr>
      <vt:lpstr>PowerPoint Presentation</vt:lpstr>
      <vt:lpstr>PowerPoint Presentation</vt:lpstr>
      <vt:lpstr>conclusion</vt:lpstr>
      <vt:lpstr>-C'est un jeu très simple mais un peu compliqué si on le fait avec des vraies conditions -Jeu de serpents qui peut être joué seul (en local) ou en groupe (en ligne)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ouelhazi oumaima</cp:lastModifiedBy>
  <cp:revision>1442</cp:revision>
  <dcterms:created xsi:type="dcterms:W3CDTF">2019-10-16T03:03:10Z</dcterms:created>
  <dcterms:modified xsi:type="dcterms:W3CDTF">2022-11-11T15:50:16Z</dcterms:modified>
</cp:coreProperties>
</file>